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79" r:id="rId4"/>
    <p:sldId id="272" r:id="rId5"/>
    <p:sldId id="278" r:id="rId6"/>
    <p:sldId id="273" r:id="rId7"/>
    <p:sldId id="277" r:id="rId8"/>
    <p:sldId id="276" r:id="rId9"/>
    <p:sldId id="274" r:id="rId10"/>
    <p:sldId id="280" r:id="rId11"/>
  </p:sldIdLst>
  <p:sldSz cx="9144000" cy="6858000" type="screen4x3"/>
  <p:notesSz cx="7077075" cy="936307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051"/>
    <a:srgbClr val="CCA048"/>
    <a:srgbClr val="C8964C"/>
    <a:srgbClr val="D4AA4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5" autoAdjust="0"/>
    <p:restoredTop sz="94609" autoAdjust="0"/>
  </p:normalViewPr>
  <p:slideViewPr>
    <p:cSldViewPr>
      <p:cViewPr>
        <p:scale>
          <a:sx n="75" d="100"/>
          <a:sy n="75" d="100"/>
        </p:scale>
        <p:origin x="2078" y="5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7B6130C6-9437-4B75-902F-96F62ECAAE91}" type="datetimeFigureOut">
              <a:rPr lang="sk-SK" smtClean="0"/>
              <a:pPr/>
              <a:t>9. 11. 2017</a:t>
            </a:fld>
            <a:endParaRPr lang="sk-S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sk-S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84C2C59E-C79C-478F-BA91-A809B0BFDF93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3488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2C59E-C79C-478F-BA91-A809B0BFDF93}" type="slidenum">
              <a:rPr lang="sk-SK" smtClean="0"/>
              <a:pPr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77424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2C59E-C79C-478F-BA91-A809B0BFDF93}" type="slidenum">
              <a:rPr lang="sk-SK" smtClean="0"/>
              <a:pPr/>
              <a:t>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0245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16430A-CB8A-4BA9-A6C6-C3A32E99B9DB}" type="datetime1">
              <a:rPr lang="sk-SK" smtClean="0"/>
              <a:t>9. 11. 2017</a:t>
            </a:fld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1875-CD24-401C-8EDA-481C32A16C0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1875-CD24-401C-8EDA-481C32A16C0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1875-CD24-401C-8EDA-481C32A16C0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88024" y="6356350"/>
            <a:ext cx="1193676" cy="365125"/>
          </a:xfrm>
        </p:spPr>
        <p:txBody>
          <a:bodyPr/>
          <a:lstStyle>
            <a:lvl1pPr>
              <a:defRPr/>
            </a:lvl1pPr>
          </a:lstStyle>
          <a:p>
            <a:fld id="{1119AE0F-5CBD-4A64-8F33-0113BA5F027B}" type="datetime1">
              <a:rPr lang="sk-SK" smtClean="0"/>
              <a:t>9. 11. 2017</a:t>
            </a:fld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376" y="6356350"/>
            <a:ext cx="730424" cy="365125"/>
          </a:xfrm>
        </p:spPr>
        <p:txBody>
          <a:bodyPr/>
          <a:lstStyle/>
          <a:p>
            <a:fld id="{955B1875-CD24-401C-8EDA-481C32A16C0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4E0E1C-67AB-432F-BE7C-E15EB6B8344C}" type="datetime1">
              <a:rPr lang="sk-SK" smtClean="0"/>
              <a:t>9. 11. 2017</a:t>
            </a:fld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1875-CD24-401C-8EDA-481C32A16C0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85CE-799A-4DF9-8FBD-142C9BEE5B61}" type="datetime1">
              <a:rPr lang="sk-SK" smtClean="0"/>
              <a:t>9. 11. 2017</a:t>
            </a:fld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1875-CD24-401C-8EDA-481C32A16C0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D448-1343-4ACC-96DC-2BC5A7F830D6}" type="datetime1">
              <a:rPr lang="sk-SK" smtClean="0"/>
              <a:t>9. 11. 2017</a:t>
            </a:fld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1875-CD24-401C-8EDA-481C32A16C0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FDFC7-2798-40A4-9F9C-8EE61D3C8862}" type="datetime1">
              <a:rPr lang="sk-SK" smtClean="0"/>
              <a:t>9. 11. 2017</a:t>
            </a:fld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1875-CD24-401C-8EDA-481C32A16C0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A4B96-519D-4EBA-9380-962FF3DC8040}" type="datetime1">
              <a:rPr lang="sk-SK" smtClean="0"/>
              <a:t>9. 11. 2017</a:t>
            </a:fld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1875-CD24-401C-8EDA-481C32A16C0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AA91B-1831-463B-82ED-4A824206512B}" type="datetime1">
              <a:rPr lang="sk-SK" smtClean="0"/>
              <a:t>9. 11. 2017</a:t>
            </a:fld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1875-CD24-401C-8EDA-481C32A16C0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0192-A262-4E75-8999-6081BE4AFB39}" type="datetime1">
              <a:rPr lang="sk-SK" smtClean="0"/>
              <a:t>9. 11. 2017</a:t>
            </a:fld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1875-CD24-401C-8EDA-481C32A16C02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smba.cz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624" y="444268"/>
            <a:ext cx="7499176" cy="97337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3175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18482" y="6356350"/>
            <a:ext cx="981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2D8F3-D9E9-4CD9-8492-E61AE4C6710D}" type="datetime1">
              <a:rPr lang="sk-SK" smtClean="0"/>
              <a:t>9. 11. 2017</a:t>
            </a:fld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1875-CD24-401C-8EDA-481C32A16C02}" type="slidenum">
              <a:rPr lang="sk-SK" smtClean="0"/>
              <a:pPr/>
              <a:t>‹#›</a:t>
            </a:fld>
            <a:endParaRPr lang="sk-SK" dirty="0"/>
          </a:p>
        </p:txBody>
      </p:sp>
      <p:pic>
        <p:nvPicPr>
          <p:cNvPr id="1028" name="Picture 4" descr="SAMBA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936104" cy="32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142844" y="6143644"/>
            <a:ext cx="8858312" cy="1588"/>
          </a:xfrm>
          <a:prstGeom prst="line">
            <a:avLst/>
          </a:prstGeom>
          <a:ln>
            <a:solidFill>
              <a:srgbClr val="CCA048">
                <a:alpha val="74902"/>
              </a:srgb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zadie_ble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4515" y="-214338"/>
            <a:ext cx="11538784" cy="7215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16632" y="836712"/>
            <a:ext cx="10729192" cy="204652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</a:t>
            </a:r>
            <a:r>
              <a:rPr lang="sk-SK" b="1" dirty="0"/>
              <a:t>Psychopati okolo nás</a:t>
            </a:r>
            <a:r>
              <a:rPr lang="en-US" b="1" dirty="0"/>
              <a:t> </a:t>
            </a:r>
            <a:r>
              <a:rPr lang="sk-SK" b="1" dirty="0"/>
              <a:t>alebo</a:t>
            </a:r>
            <a:r>
              <a:rPr lang="en-US" b="1" dirty="0"/>
              <a:t> </a:t>
            </a:r>
            <a:r>
              <a:rPr lang="sk-SK" b="1" dirty="0"/>
              <a:t>hady v oblekoch</a:t>
            </a:r>
            <a:br>
              <a:rPr lang="en-US" b="1" dirty="0"/>
            </a:b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6269"/>
            <a:ext cx="6400800" cy="838944"/>
          </a:xfrm>
        </p:spPr>
        <p:txBody>
          <a:bodyPr>
            <a:normAutofit lnSpcReduction="10000"/>
          </a:bodyPr>
          <a:lstStyle/>
          <a:p>
            <a:r>
              <a:rPr lang="sk-SK" sz="2400" dirty="0"/>
              <a:t>MUDr. Elena Marušáková, MBA</a:t>
            </a:r>
            <a:endParaRPr lang="en-US" sz="2400" dirty="0"/>
          </a:p>
          <a:p>
            <a:r>
              <a:rPr lang="en-US" sz="2400" dirty="0"/>
              <a:t>M&amp;C Consulting Group s.r.o.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1" r="11841"/>
          <a:stretch>
            <a:fillRect/>
          </a:stretch>
        </p:blipFill>
        <p:spPr>
          <a:xfrm>
            <a:off x="790119" y="1343609"/>
            <a:ext cx="3067744" cy="2300808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253D4-D35C-4F93-960D-565124441989}" type="datetime1">
              <a:rPr lang="sk-SK" smtClean="0"/>
              <a:t>9. 11. 2017</a:t>
            </a:fld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1875-CD24-401C-8EDA-481C32A16C02}" type="slidenum">
              <a:rPr lang="sk-SK" smtClean="0"/>
              <a:pPr/>
              <a:t>10</a:t>
            </a:fld>
            <a:endParaRPr lang="sk-S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57" y="2346971"/>
            <a:ext cx="3214643" cy="18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73" y="4068689"/>
            <a:ext cx="2143125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3" y="2998168"/>
            <a:ext cx="3019425" cy="15144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993" y="1341462"/>
            <a:ext cx="2600325" cy="175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4870"/>
            <a:ext cx="4343400" cy="1047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919" y="3436696"/>
            <a:ext cx="2457450" cy="1857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4473" y="5517232"/>
            <a:ext cx="435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Ďakujem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625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1875-CD24-401C-8EDA-481C32A16C02}" type="slidenum">
              <a:rPr lang="sk-SK" smtClean="0"/>
              <a:pPr/>
              <a:t>2</a:t>
            </a:fld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Hypotézy</a:t>
            </a:r>
            <a:r>
              <a:rPr lang="en-US" dirty="0"/>
              <a:t> a </a:t>
            </a:r>
            <a:r>
              <a:rPr lang="en-US" dirty="0" err="1"/>
              <a:t>fakty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87706"/>
            <a:ext cx="8229600" cy="452596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sk-SK" sz="2400" dirty="0"/>
              <a:t>Až 15% Američanov má aspoň jednu poruchu osobnosti</a:t>
            </a:r>
          </a:p>
          <a:p>
            <a:endParaRPr lang="en-US" sz="2400" dirty="0"/>
          </a:p>
          <a:p>
            <a:r>
              <a:rPr lang="en-US" sz="2400" dirty="0"/>
              <a:t>D</a:t>
            </a:r>
            <a:r>
              <a:rPr lang="sk-SK" sz="2400" dirty="0"/>
              <a:t>oba a korporácie </a:t>
            </a:r>
            <a:r>
              <a:rPr lang="en-US" sz="2400" dirty="0" err="1"/>
              <a:t>prajú</a:t>
            </a:r>
            <a:r>
              <a:rPr lang="en-US" sz="2400" dirty="0"/>
              <a:t> </a:t>
            </a:r>
            <a:r>
              <a:rPr lang="sk-SK" sz="2400" dirty="0"/>
              <a:t>psychopatom</a:t>
            </a:r>
          </a:p>
          <a:p>
            <a:endParaRPr lang="sk-SK" sz="2400" dirty="0"/>
          </a:p>
          <a:p>
            <a:r>
              <a:rPr lang="en-US" sz="2400" dirty="0" err="1"/>
              <a:t>Extrémne</a:t>
            </a:r>
            <a:r>
              <a:rPr lang="en-US" sz="2400" dirty="0"/>
              <a:t> </a:t>
            </a:r>
            <a:r>
              <a:rPr lang="en-US" sz="2400" dirty="0" err="1"/>
              <a:t>vyhranené</a:t>
            </a:r>
            <a:r>
              <a:rPr lang="en-US" sz="2400" dirty="0"/>
              <a:t> a </a:t>
            </a:r>
            <a:r>
              <a:rPr lang="en-US" sz="2400" dirty="0" err="1"/>
              <a:t>výrazné</a:t>
            </a:r>
            <a:r>
              <a:rPr lang="en-US" sz="2400" dirty="0"/>
              <a:t> </a:t>
            </a:r>
            <a:r>
              <a:rPr lang="en-US" sz="2400" dirty="0" err="1"/>
              <a:t>vlastnosti</a:t>
            </a:r>
            <a:r>
              <a:rPr lang="en-US" sz="2400" dirty="0"/>
              <a:t> </a:t>
            </a:r>
            <a:r>
              <a:rPr lang="en-US" sz="2400" dirty="0" err="1"/>
              <a:t>môžu</a:t>
            </a:r>
            <a:r>
              <a:rPr lang="en-US" sz="2400" dirty="0"/>
              <a:t> </a:t>
            </a:r>
            <a:r>
              <a:rPr lang="en-US" sz="2400" dirty="0" err="1"/>
              <a:t>pracovať</a:t>
            </a:r>
            <a:r>
              <a:rPr lang="en-US" sz="2400" dirty="0"/>
              <a:t> v </a:t>
            </a:r>
            <a:r>
              <a:rPr lang="en-US" sz="2400" dirty="0" err="1"/>
              <a:t>náš</a:t>
            </a:r>
            <a:r>
              <a:rPr lang="en-US" sz="2400" dirty="0"/>
              <a:t> </a:t>
            </a:r>
            <a:r>
              <a:rPr lang="en-US" sz="2400" dirty="0" err="1"/>
              <a:t>prospech</a:t>
            </a:r>
            <a:r>
              <a:rPr lang="en-US" sz="2400" dirty="0"/>
              <a:t> / </a:t>
            </a:r>
            <a:r>
              <a:rPr lang="en-US" sz="2400" dirty="0" err="1"/>
              <a:t>prospech</a:t>
            </a:r>
            <a:r>
              <a:rPr lang="en-US" sz="2400" dirty="0"/>
              <a:t> organizácie</a:t>
            </a:r>
            <a:endParaRPr lang="sk-SK" sz="2400" dirty="0"/>
          </a:p>
          <a:p>
            <a:endParaRPr lang="sk-SK" sz="2400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C2170-FD91-4BF5-B611-9D7DFA54D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DAE8E-CE6D-477B-B368-26989C7D9B3D}" type="datetime1">
              <a:rPr lang="sk-SK" smtClean="0"/>
              <a:t>9. 11. 2017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56667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15% Američanov má aspoň 1...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dirty="0"/>
              <a:t>V USA  sa najčastejšie vyskytuje 7 PO:</a:t>
            </a:r>
            <a:endParaRPr lang="en-US" dirty="0"/>
          </a:p>
          <a:p>
            <a:pPr lvl="0" algn="just">
              <a:lnSpc>
                <a:spcPct val="150000"/>
              </a:lnSpc>
            </a:pPr>
            <a:endParaRPr lang="en-US" dirty="0"/>
          </a:p>
          <a:p>
            <a:pPr lvl="0" algn="just">
              <a:lnSpc>
                <a:spcPct val="150000"/>
              </a:lnSpc>
            </a:pPr>
            <a:r>
              <a:rPr lang="sk-SK" dirty="0" err="1"/>
              <a:t>Obsedantne</a:t>
            </a:r>
            <a:r>
              <a:rPr lang="sk-SK" dirty="0"/>
              <a:t> </a:t>
            </a:r>
            <a:r>
              <a:rPr lang="sk-SK" dirty="0" err="1"/>
              <a:t>kompulzívna</a:t>
            </a:r>
            <a:r>
              <a:rPr lang="sk-SK" dirty="0"/>
              <a:t> (7,88%),</a:t>
            </a:r>
            <a:endParaRPr lang="en-US" dirty="0"/>
          </a:p>
          <a:p>
            <a:pPr lvl="0" algn="just">
              <a:lnSpc>
                <a:spcPct val="150000"/>
              </a:lnSpc>
            </a:pPr>
            <a:r>
              <a:rPr lang="sk-SK" dirty="0"/>
              <a:t>Paranoidná (4,41%),</a:t>
            </a:r>
            <a:endParaRPr lang="en-US" dirty="0"/>
          </a:p>
          <a:p>
            <a:pPr lvl="0" algn="just">
              <a:lnSpc>
                <a:spcPct val="150000"/>
              </a:lnSpc>
            </a:pPr>
            <a:r>
              <a:rPr lang="sk-SK" b="1" dirty="0" err="1"/>
              <a:t>Antisociálna</a:t>
            </a:r>
            <a:r>
              <a:rPr lang="sk-SK" b="1" dirty="0"/>
              <a:t> (3,63%),</a:t>
            </a:r>
            <a:endParaRPr lang="en-US" b="1" dirty="0"/>
          </a:p>
          <a:p>
            <a:pPr lvl="0" algn="just">
              <a:lnSpc>
                <a:spcPct val="150000"/>
              </a:lnSpc>
            </a:pPr>
            <a:r>
              <a:rPr lang="sk-SK" dirty="0" err="1"/>
              <a:t>Schizoidná</a:t>
            </a:r>
            <a:r>
              <a:rPr lang="sk-SK" dirty="0"/>
              <a:t> (3,13%),</a:t>
            </a:r>
            <a:endParaRPr lang="en-US" dirty="0"/>
          </a:p>
          <a:p>
            <a:pPr lvl="0" algn="just">
              <a:lnSpc>
                <a:spcPct val="150000"/>
              </a:lnSpc>
            </a:pPr>
            <a:r>
              <a:rPr lang="sk-SK" dirty="0"/>
              <a:t>Vyhýbavá (2,36%),</a:t>
            </a:r>
            <a:endParaRPr lang="en-US" dirty="0"/>
          </a:p>
          <a:p>
            <a:pPr lvl="0" algn="just">
              <a:lnSpc>
                <a:spcPct val="150000"/>
              </a:lnSpc>
            </a:pPr>
            <a:r>
              <a:rPr lang="sk-SK" dirty="0" err="1"/>
              <a:t>Histriónska</a:t>
            </a:r>
            <a:r>
              <a:rPr lang="sk-SK" dirty="0"/>
              <a:t> (1,84%),</a:t>
            </a:r>
            <a:endParaRPr lang="en-US" dirty="0"/>
          </a:p>
          <a:p>
            <a:pPr lvl="0" algn="just">
              <a:lnSpc>
                <a:spcPct val="150000"/>
              </a:lnSpc>
            </a:pPr>
            <a:r>
              <a:rPr lang="sk-SK" dirty="0"/>
              <a:t>Závislá (0,49%).</a:t>
            </a:r>
            <a:endParaRPr lang="en-US" dirty="0"/>
          </a:p>
          <a:p>
            <a:pPr marL="0" indent="0">
              <a:buNone/>
            </a:pPr>
            <a:r>
              <a:rPr lang="sk-SK" sz="900" dirty="0"/>
              <a:t>(Grant, Hasin, &amp; a kol., 2004) </a:t>
            </a:r>
            <a:endParaRPr lang="en-US" sz="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43A36-3E9A-4C17-A16F-82596436F439}" type="datetime1">
              <a:rPr lang="sk-SK" smtClean="0"/>
              <a:t>9. 11. 2017</a:t>
            </a:fld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1875-CD24-401C-8EDA-481C32A16C02}" type="slidenum">
              <a:rPr lang="sk-SK" smtClean="0"/>
              <a:pPr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1342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/>
          </a:p>
          <a:p>
            <a:pPr marL="457200" lvl="1" indent="0">
              <a:buNone/>
            </a:pPr>
            <a:endParaRPr lang="sk-S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1875-CD24-401C-8EDA-481C32A16C02}" type="slidenum">
              <a:rPr lang="sk-SK" smtClean="0"/>
              <a:pPr/>
              <a:t>4</a:t>
            </a:fld>
            <a:endParaRPr lang="sk-SK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Kto sú a sú všade okolo?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673538"/>
            <a:ext cx="5760639" cy="42589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5877272"/>
            <a:ext cx="868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Oto F. </a:t>
            </a:r>
            <a:r>
              <a:rPr lang="sk-SK" sz="9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Kernberg</a:t>
            </a:r>
            <a:r>
              <a:rPr lang="sk-SK" sz="9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9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Advances in Psychodynamic Psychiatry: The Classification of Personality Disorders - New Developments</a:t>
            </a:r>
            <a:r>
              <a:rPr lang="sk-SK" sz="9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APA, 2015</a:t>
            </a:r>
            <a:endParaRPr lang="en-US" sz="9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3C0C9-EEF7-4B83-8B6D-A48565506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6638-E651-4EA4-8570-F2F1051DB74C}" type="datetime1">
              <a:rPr lang="sk-SK" smtClean="0"/>
              <a:t>9. 11. 2017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49094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pre nich typické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263525" lvl="1" indent="-263525">
              <a:lnSpc>
                <a:spcPct val="170000"/>
              </a:lnSpc>
            </a:pPr>
            <a:r>
              <a:rPr lang="sk-SK" b="1" dirty="0"/>
              <a:t>Paranoidná </a:t>
            </a:r>
            <a:r>
              <a:rPr lang="sk-SK" dirty="0"/>
              <a:t>- </a:t>
            </a:r>
            <a:r>
              <a:rPr lang="sk-SK" i="1" dirty="0"/>
              <a:t>Ľudia sú potencionálni protivníci → ostražitosť</a:t>
            </a:r>
            <a:endParaRPr lang="en-US" i="1" dirty="0"/>
          </a:p>
          <a:p>
            <a:pPr marL="263525" lvl="1" indent="-263525">
              <a:lnSpc>
                <a:spcPct val="170000"/>
              </a:lnSpc>
            </a:pPr>
            <a:r>
              <a:rPr lang="sk-SK" b="1" dirty="0" err="1"/>
              <a:t>Schizoidná</a:t>
            </a:r>
            <a:r>
              <a:rPr lang="sk-SK" b="1" dirty="0"/>
              <a:t> </a:t>
            </a:r>
            <a:r>
              <a:rPr lang="sk-SK" dirty="0"/>
              <a:t>- </a:t>
            </a:r>
            <a:r>
              <a:rPr lang="sk-SK" i="1" dirty="0"/>
              <a:t>Potrebujem množstvo priestoru → izolácia</a:t>
            </a:r>
            <a:endParaRPr lang="en-US" i="1" dirty="0"/>
          </a:p>
          <a:p>
            <a:pPr marL="263525" lvl="1" indent="-263525">
              <a:lnSpc>
                <a:spcPct val="170000"/>
              </a:lnSpc>
            </a:pPr>
            <a:r>
              <a:rPr lang="en-US" b="1" dirty="0" err="1"/>
              <a:t>Schizotypová</a:t>
            </a:r>
            <a:r>
              <a:rPr lang="en-US" dirty="0"/>
              <a:t> – </a:t>
            </a:r>
            <a:r>
              <a:rPr lang="en-US" i="1" dirty="0" err="1"/>
              <a:t>mám</a:t>
            </a:r>
            <a:r>
              <a:rPr lang="en-US" i="1" dirty="0"/>
              <a:t> </a:t>
            </a:r>
            <a:r>
              <a:rPr lang="en-US" i="1" dirty="0" err="1"/>
              <a:t>zázračné</a:t>
            </a:r>
            <a:r>
              <a:rPr lang="en-US" i="1" dirty="0"/>
              <a:t> </a:t>
            </a:r>
            <a:r>
              <a:rPr lang="en-US" i="1" dirty="0" err="1"/>
              <a:t>schopnosti</a:t>
            </a:r>
            <a:r>
              <a:rPr lang="en-US" i="1" dirty="0"/>
              <a:t> aj </a:t>
            </a:r>
            <a:r>
              <a:rPr lang="en-US" i="1" dirty="0" err="1"/>
              <a:t>všetko</a:t>
            </a:r>
            <a:r>
              <a:rPr lang="en-US" i="1" dirty="0"/>
              <a:t> </a:t>
            </a:r>
            <a:r>
              <a:rPr lang="en-US" i="1" dirty="0" err="1"/>
              <a:t>okolo</a:t>
            </a:r>
            <a:r>
              <a:rPr lang="en-US" i="1" dirty="0"/>
              <a:t> </a:t>
            </a:r>
            <a:r>
              <a:rPr lang="en-US" i="1" dirty="0" err="1"/>
              <a:t>mňa</a:t>
            </a:r>
            <a:r>
              <a:rPr lang="en-US" dirty="0"/>
              <a:t> </a:t>
            </a:r>
          </a:p>
          <a:p>
            <a:pPr marL="263525" lvl="1" indent="-263525">
              <a:lnSpc>
                <a:spcPct val="170000"/>
              </a:lnSpc>
            </a:pPr>
            <a:r>
              <a:rPr lang="sk-SK" dirty="0" err="1"/>
              <a:t>Disociálna</a:t>
            </a:r>
            <a:r>
              <a:rPr lang="sk-SK" dirty="0"/>
              <a:t> (</a:t>
            </a:r>
            <a:r>
              <a:rPr lang="sk-SK" b="1" dirty="0"/>
              <a:t>Asociálna</a:t>
            </a:r>
            <a:r>
              <a:rPr lang="sk-SK" dirty="0"/>
              <a:t>)</a:t>
            </a:r>
            <a:r>
              <a:rPr lang="sk-SK" b="1" dirty="0"/>
              <a:t> </a:t>
            </a:r>
            <a:r>
              <a:rPr lang="sk-SK" dirty="0"/>
              <a:t>- </a:t>
            </a:r>
            <a:r>
              <a:rPr lang="sk-SK" i="1" dirty="0"/>
              <a:t>Ľudia sú tu na to, aby som si od nich bral → útok</a:t>
            </a:r>
            <a:endParaRPr lang="en-US" i="1" dirty="0"/>
          </a:p>
          <a:p>
            <a:pPr marL="263525" lvl="1" indent="-263525">
              <a:lnSpc>
                <a:spcPct val="170000"/>
              </a:lnSpc>
            </a:pPr>
            <a:r>
              <a:rPr lang="sk-SK" dirty="0"/>
              <a:t>Emočne nestabilná</a:t>
            </a:r>
            <a:endParaRPr lang="en-US" dirty="0"/>
          </a:p>
          <a:p>
            <a:pPr marL="623888" lvl="2" indent="-360363">
              <a:lnSpc>
                <a:spcPct val="170000"/>
              </a:lnSpc>
            </a:pPr>
            <a:r>
              <a:rPr lang="sk-SK" dirty="0"/>
              <a:t>Impulzívna</a:t>
            </a:r>
            <a:endParaRPr lang="en-US" dirty="0"/>
          </a:p>
          <a:p>
            <a:pPr marL="623888" lvl="2" indent="-360363">
              <a:lnSpc>
                <a:spcPct val="170000"/>
              </a:lnSpc>
            </a:pPr>
            <a:r>
              <a:rPr lang="sk-SK" b="1" dirty="0"/>
              <a:t>Hraničná </a:t>
            </a:r>
            <a:r>
              <a:rPr lang="sk-SK" dirty="0"/>
              <a:t>- </a:t>
            </a:r>
            <a:r>
              <a:rPr lang="sk-SK" i="1" dirty="0"/>
              <a:t>Ak to nie je biele, potom je to čierne (dichotómia v myslení) → nepredpovedateľné správanie (impulzívne), často </a:t>
            </a:r>
            <a:r>
              <a:rPr lang="en-US" i="1" dirty="0"/>
              <a:t>je</a:t>
            </a:r>
            <a:r>
              <a:rPr lang="sk-SK" i="1" dirty="0"/>
              <a:t> </a:t>
            </a:r>
            <a:r>
              <a:rPr lang="en-US" i="1" dirty="0" err="1"/>
              <a:t>seba</a:t>
            </a:r>
            <a:r>
              <a:rPr lang="en-US" i="1" dirty="0"/>
              <a:t> </a:t>
            </a:r>
            <a:r>
              <a:rPr lang="en-US" i="1" dirty="0" err="1"/>
              <a:t>obviňovanie</a:t>
            </a:r>
            <a:r>
              <a:rPr lang="sk-SK" i="1" dirty="0"/>
              <a:t>, seba poškodzovanie</a:t>
            </a:r>
            <a:endParaRPr lang="en-US" i="1" dirty="0"/>
          </a:p>
          <a:p>
            <a:pPr marL="263525" lvl="1" indent="-263525">
              <a:lnSpc>
                <a:spcPct val="170000"/>
              </a:lnSpc>
            </a:pPr>
            <a:r>
              <a:rPr lang="sk-SK" b="1" dirty="0" err="1"/>
              <a:t>Histriónska</a:t>
            </a:r>
            <a:r>
              <a:rPr lang="sk-SK" b="1" dirty="0"/>
              <a:t> </a:t>
            </a:r>
            <a:r>
              <a:rPr lang="sk-SK" dirty="0"/>
              <a:t>- </a:t>
            </a:r>
            <a:r>
              <a:rPr lang="sk-SK" i="1" dirty="0"/>
              <a:t>Potrebujem urobiť dojem → dramatizácia</a:t>
            </a:r>
            <a:endParaRPr lang="en-US" i="1" dirty="0"/>
          </a:p>
          <a:p>
            <a:pPr marL="263525" lvl="1" indent="-263525">
              <a:lnSpc>
                <a:spcPct val="170000"/>
              </a:lnSpc>
            </a:pPr>
            <a:r>
              <a:rPr lang="sk-SK" dirty="0"/>
              <a:t>Anankastická (</a:t>
            </a:r>
            <a:r>
              <a:rPr lang="sk-SK" b="1" dirty="0"/>
              <a:t>Obsedantne kompulzívna</a:t>
            </a:r>
            <a:r>
              <a:rPr lang="sk-SK" dirty="0"/>
              <a:t>) - </a:t>
            </a:r>
            <a:r>
              <a:rPr lang="sk-SK" i="1" dirty="0"/>
              <a:t>Chyby sú zlé. Nesmiem sa mýliť. → perfekcionizmus</a:t>
            </a:r>
            <a:endParaRPr lang="en-US" i="1" dirty="0"/>
          </a:p>
          <a:p>
            <a:pPr marL="263525" lvl="1" indent="-263525">
              <a:lnSpc>
                <a:spcPct val="170000"/>
              </a:lnSpc>
            </a:pPr>
            <a:r>
              <a:rPr lang="sk-SK" b="1" dirty="0"/>
              <a:t>Vyhýbavá</a:t>
            </a:r>
            <a:r>
              <a:rPr lang="sk-SK" dirty="0"/>
              <a:t> – </a:t>
            </a:r>
            <a:r>
              <a:rPr lang="sk-SK" i="1" dirty="0"/>
              <a:t>Môžem si ublížiť → vyhýbanie</a:t>
            </a:r>
            <a:endParaRPr lang="en-US" i="1" dirty="0"/>
          </a:p>
          <a:p>
            <a:pPr marL="263525" lvl="1" indent="-263525">
              <a:lnSpc>
                <a:spcPct val="170000"/>
              </a:lnSpc>
            </a:pPr>
            <a:r>
              <a:rPr lang="sk-SK" b="1" dirty="0"/>
              <a:t>Závislá</a:t>
            </a:r>
            <a:r>
              <a:rPr lang="sk-SK" dirty="0"/>
              <a:t> - </a:t>
            </a:r>
            <a:r>
              <a:rPr lang="sk-SK" i="1" dirty="0"/>
              <a:t>Som bezmocná → pripojenie (pripnutie)</a:t>
            </a:r>
            <a:endParaRPr lang="en-US" i="1" dirty="0"/>
          </a:p>
          <a:p>
            <a:pPr marL="263525" lvl="1" indent="-263525">
              <a:lnSpc>
                <a:spcPct val="170000"/>
              </a:lnSpc>
            </a:pPr>
            <a:r>
              <a:rPr lang="sk-SK" b="1" dirty="0"/>
              <a:t>Narcistická</a:t>
            </a:r>
            <a:r>
              <a:rPr lang="sk-SK" dirty="0"/>
              <a:t> - </a:t>
            </a:r>
            <a:r>
              <a:rPr lang="sk-SK" i="1" dirty="0"/>
              <a:t>Som výnimočný → povýšenosť</a:t>
            </a:r>
            <a:endParaRPr lang="en-US" i="1" dirty="0"/>
          </a:p>
          <a:p>
            <a:pPr marL="263525" lvl="1" indent="-263525">
              <a:lnSpc>
                <a:spcPct val="170000"/>
              </a:lnSpc>
            </a:pPr>
            <a:r>
              <a:rPr lang="sk-SK" b="1" dirty="0"/>
              <a:t>Pasívne agresívna </a:t>
            </a:r>
            <a:r>
              <a:rPr lang="sk-SK" dirty="0"/>
              <a:t>- </a:t>
            </a:r>
            <a:r>
              <a:rPr lang="sk-SK" i="1" dirty="0"/>
              <a:t>Mohol by som do toho spadnúť → odpor</a:t>
            </a:r>
            <a:endParaRPr lang="en-US" i="1" dirty="0"/>
          </a:p>
          <a:p>
            <a:pPr marL="263525" lvl="1" indent="-263525">
              <a:lnSpc>
                <a:spcPct val="170000"/>
              </a:lnSpc>
            </a:pPr>
            <a:r>
              <a:rPr lang="sk-SK" b="1" dirty="0"/>
              <a:t>Depresívna</a:t>
            </a:r>
            <a:r>
              <a:rPr lang="sk-SK" dirty="0"/>
              <a:t> – </a:t>
            </a:r>
            <a:r>
              <a:rPr lang="sk-SK" i="1" dirty="0"/>
              <a:t>Som neschopný, nič sa mi nedarí, mám vždy smolu</a:t>
            </a:r>
            <a:endParaRPr lang="en-US" i="1" dirty="0"/>
          </a:p>
          <a:p>
            <a:pPr marL="263525" lvl="1" indent="-263525">
              <a:lnSpc>
                <a:spcPct val="170000"/>
              </a:lnSpc>
            </a:pPr>
            <a:r>
              <a:rPr lang="sk-SK" dirty="0"/>
              <a:t>Pretrvávajúca zmena po katastrofickej udalosti</a:t>
            </a:r>
            <a:endParaRPr lang="en-US" dirty="0"/>
          </a:p>
          <a:p>
            <a:pPr marL="263525" lvl="1" indent="-263525">
              <a:lnSpc>
                <a:spcPct val="170000"/>
              </a:lnSpc>
            </a:pPr>
            <a:r>
              <a:rPr lang="sk-SK" dirty="0"/>
              <a:t>Pretrvávajúca zmena po duševnej poruche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4621-00B7-48CE-8EBD-22841186894F}" type="datetime1">
              <a:rPr lang="sk-SK" smtClean="0"/>
              <a:t>9. 11. 2017</a:t>
            </a:fld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1875-CD24-401C-8EDA-481C32A16C02}" type="slidenum">
              <a:rPr lang="sk-SK" smtClean="0"/>
              <a:pPr/>
              <a:t>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4684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996225" cy="1030436"/>
          </a:xfrm>
        </p:spPr>
        <p:txBody>
          <a:bodyPr>
            <a:normAutofit fontScale="90000"/>
          </a:bodyPr>
          <a:lstStyle/>
          <a:p>
            <a:r>
              <a:rPr lang="sk-SK" sz="4000" dirty="0"/>
              <a:t>Komu praje doba?</a:t>
            </a:r>
            <a:br>
              <a:rPr lang="sk-SK" sz="4000" dirty="0"/>
            </a:br>
            <a:r>
              <a:rPr lang="sk-SK" sz="2200" dirty="0"/>
              <a:t>(a korporácie?)</a:t>
            </a:r>
            <a:endParaRPr lang="en-US" sz="2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0950" y="1790621"/>
            <a:ext cx="5163050" cy="3977106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569371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sk-SK" dirty="0"/>
              <a:t>Pripraveným</a:t>
            </a:r>
          </a:p>
          <a:p>
            <a:pPr marL="285750" indent="-285750">
              <a:buFontTx/>
              <a:buChar char="-"/>
            </a:pPr>
            <a:r>
              <a:rPr lang="sk-SK" dirty="0"/>
              <a:t>Šikovným</a:t>
            </a:r>
          </a:p>
          <a:p>
            <a:pPr marL="285750" indent="-285750">
              <a:buFontTx/>
              <a:buChar char="-"/>
            </a:pPr>
            <a:r>
              <a:rPr lang="sk-SK" dirty="0"/>
              <a:t>Obetavým</a:t>
            </a:r>
          </a:p>
          <a:p>
            <a:pPr marL="285750" indent="-285750">
              <a:buFontTx/>
              <a:buChar char="-"/>
            </a:pPr>
            <a:r>
              <a:rPr lang="sk-SK" dirty="0"/>
              <a:t>Kreatívnym...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1419-EB11-4EE6-B698-0D7484F1E84C}" type="datetime1">
              <a:rPr lang="sk-SK" smtClean="0"/>
              <a:t>9. 11. 2017</a:t>
            </a:fld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1875-CD24-401C-8EDA-481C32A16C02}" type="slidenum">
              <a:rPr lang="sk-SK" smtClean="0"/>
              <a:pPr/>
              <a:t>6</a:t>
            </a:fld>
            <a:endParaRPr lang="sk-SK" dirty="0"/>
          </a:p>
        </p:txBody>
      </p:sp>
      <p:grpSp>
        <p:nvGrpSpPr>
          <p:cNvPr id="10" name="Group 9"/>
          <p:cNvGrpSpPr/>
          <p:nvPr/>
        </p:nvGrpSpPr>
        <p:grpSpPr>
          <a:xfrm>
            <a:off x="611560" y="2729948"/>
            <a:ext cx="2736304" cy="3214108"/>
            <a:chOff x="611560" y="2729948"/>
            <a:chExt cx="2736304" cy="3214108"/>
          </a:xfrm>
        </p:grpSpPr>
        <p:sp>
          <p:nvSpPr>
            <p:cNvPr id="8" name="Striped Right Arrow 7"/>
            <p:cNvSpPr/>
            <p:nvPr/>
          </p:nvSpPr>
          <p:spPr>
            <a:xfrm rot="5400000">
              <a:off x="1354221" y="3094767"/>
              <a:ext cx="1214270" cy="484632"/>
            </a:xfrm>
            <a:prstGeom prst="stripedRightArrow">
              <a:avLst/>
            </a:prstGeom>
            <a:solidFill>
              <a:srgbClr val="FF0000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1560" y="4005064"/>
              <a:ext cx="273630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Schopným urobiť </a:t>
              </a:r>
            </a:p>
            <a:p>
              <a:pPr algn="ctr"/>
              <a:r>
                <a:rPr lang="sk-SK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ten </a:t>
              </a:r>
            </a:p>
            <a:p>
              <a:pPr algn="ctr"/>
              <a:r>
                <a:rPr lang="sk-SK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správny </a:t>
              </a:r>
            </a:p>
            <a:p>
              <a:pPr algn="ctr"/>
              <a:r>
                <a:rPr lang="sk-SK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dojem!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2082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Osvietení tyrani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sk-SK" dirty="0"/>
              <a:t>Alexander  Veľký</a:t>
            </a:r>
          </a:p>
          <a:p>
            <a:pPr>
              <a:lnSpc>
                <a:spcPct val="160000"/>
              </a:lnSpc>
            </a:pPr>
            <a:r>
              <a:rPr lang="sk-SK" dirty="0"/>
              <a:t>Cézar</a:t>
            </a:r>
          </a:p>
          <a:p>
            <a:pPr>
              <a:lnSpc>
                <a:spcPct val="160000"/>
              </a:lnSpc>
            </a:pPr>
            <a:r>
              <a:rPr lang="sk-SK" dirty="0"/>
              <a:t>Napoleon Bonaparte</a:t>
            </a:r>
          </a:p>
          <a:p>
            <a:pPr>
              <a:lnSpc>
                <a:spcPct val="160000"/>
              </a:lnSpc>
            </a:pPr>
            <a:r>
              <a:rPr lang="sk-SK" dirty="0"/>
              <a:t>Steve </a:t>
            </a:r>
            <a:r>
              <a:rPr lang="sk-SK" dirty="0" err="1"/>
              <a:t>Jobs</a:t>
            </a:r>
            <a:endParaRPr lang="sk-SK" dirty="0"/>
          </a:p>
          <a:p>
            <a:pPr>
              <a:lnSpc>
                <a:spcPct val="160000"/>
              </a:lnSpc>
            </a:pPr>
            <a:r>
              <a:rPr lang="sk-SK" dirty="0"/>
              <a:t>Putin?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sk-SK" dirty="0"/>
              <a:t>Alebo iba tyrani?</a:t>
            </a:r>
          </a:p>
          <a:p>
            <a:pPr>
              <a:lnSpc>
                <a:spcPct val="160000"/>
              </a:lnSpc>
              <a:buFontTx/>
              <a:buChar char="-"/>
            </a:pPr>
            <a:r>
              <a:rPr lang="sk-SK" dirty="0"/>
              <a:t>Henry VIII,</a:t>
            </a:r>
          </a:p>
          <a:p>
            <a:pPr>
              <a:lnSpc>
                <a:spcPct val="160000"/>
              </a:lnSpc>
              <a:buFontTx/>
              <a:buChar char="-"/>
            </a:pPr>
            <a:r>
              <a:rPr lang="sk-SK" dirty="0"/>
              <a:t>Lenin, Stalin, </a:t>
            </a:r>
            <a:r>
              <a:rPr lang="sk-SK" dirty="0" err="1"/>
              <a:t>Che</a:t>
            </a:r>
            <a:r>
              <a:rPr lang="sk-SK" dirty="0"/>
              <a:t> </a:t>
            </a:r>
            <a:r>
              <a:rPr lang="sk-SK" dirty="0" err="1"/>
              <a:t>Guevara</a:t>
            </a:r>
            <a:r>
              <a:rPr lang="sk-SK" dirty="0"/>
              <a:t>, </a:t>
            </a:r>
            <a:r>
              <a:rPr lang="sk-SK" dirty="0" err="1"/>
              <a:t>Castro</a:t>
            </a:r>
            <a:endParaRPr lang="sk-SK" dirty="0"/>
          </a:p>
          <a:p>
            <a:pPr>
              <a:lnSpc>
                <a:spcPct val="160000"/>
              </a:lnSpc>
              <a:buFontTx/>
              <a:buChar char="-"/>
            </a:pPr>
            <a:r>
              <a:rPr lang="sk-SK" dirty="0" err="1"/>
              <a:t>Kadafi</a:t>
            </a:r>
            <a:r>
              <a:rPr lang="sk-SK" dirty="0"/>
              <a:t>, </a:t>
            </a:r>
            <a:r>
              <a:rPr lang="sk-SK" dirty="0" err="1"/>
              <a:t>Noriega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9C0B-F37C-4C47-A679-BBF7EA1B52CB}" type="datetime1">
              <a:rPr lang="sk-SK" smtClean="0"/>
              <a:t>9. 11. 2017</a:t>
            </a:fld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1875-CD24-401C-8EDA-481C32A16C02}" type="slidenum">
              <a:rPr lang="sk-SK" smtClean="0"/>
              <a:pPr/>
              <a:t>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08411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na to psychológia davu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b="1" dirty="0"/>
              <a:t>Davy rôznorodé </a:t>
            </a:r>
            <a:r>
              <a:rPr lang="sk-SK" dirty="0"/>
              <a:t>– národy</a:t>
            </a:r>
            <a:r>
              <a:rPr lang="en-US" dirty="0"/>
              <a:t>, </a:t>
            </a:r>
            <a:r>
              <a:rPr lang="en-US" dirty="0" err="1"/>
              <a:t>parlament</a:t>
            </a:r>
            <a:r>
              <a:rPr lang="en-US" dirty="0"/>
              <a:t>…</a:t>
            </a:r>
            <a:endParaRPr lang="sk-SK" dirty="0"/>
          </a:p>
          <a:p>
            <a:pPr lvl="1">
              <a:lnSpc>
                <a:spcPct val="170000"/>
              </a:lnSpc>
            </a:pPr>
            <a:r>
              <a:rPr lang="sk-SK" dirty="0"/>
              <a:t>Francúzsky – rovnosť</a:t>
            </a:r>
          </a:p>
          <a:p>
            <a:pPr lvl="1">
              <a:lnSpc>
                <a:spcPct val="170000"/>
              </a:lnSpc>
            </a:pPr>
            <a:r>
              <a:rPr lang="sk-SK" dirty="0"/>
              <a:t>Anglický – sloboda</a:t>
            </a:r>
          </a:p>
          <a:p>
            <a:pPr lvl="1">
              <a:lnSpc>
                <a:spcPct val="170000"/>
              </a:lnSpc>
            </a:pPr>
            <a:r>
              <a:rPr lang="sk-SK" dirty="0"/>
              <a:t>Taliansky – centralistický potrebuje Cézara</a:t>
            </a:r>
            <a:r>
              <a:rPr lang="sk-SK" dirty="0">
                <a:sym typeface="Wingdings" panose="05000000000000000000" pitchFamily="2" charset="2"/>
              </a:rPr>
              <a:t></a:t>
            </a:r>
          </a:p>
          <a:p>
            <a:pPr lvl="1">
              <a:lnSpc>
                <a:spcPct val="170000"/>
              </a:lnSpc>
            </a:pPr>
            <a:r>
              <a:rPr lang="sk-SK" dirty="0">
                <a:sym typeface="Wingdings" panose="05000000000000000000" pitchFamily="2" charset="2"/>
              </a:rPr>
              <a:t>Práve preto sa nikdy nedokázali proletári všetkých krajín spojiť</a:t>
            </a:r>
            <a:endParaRPr lang="sk-SK" dirty="0"/>
          </a:p>
          <a:p>
            <a:endParaRPr lang="en-US" dirty="0"/>
          </a:p>
          <a:p>
            <a:r>
              <a:rPr lang="sk-SK" b="1" dirty="0"/>
              <a:t>Davy uniformné </a:t>
            </a:r>
            <a:r>
              <a:rPr lang="sk-SK" dirty="0"/>
              <a:t>(sekty, kasty, triedy)</a:t>
            </a:r>
          </a:p>
          <a:p>
            <a:pPr lvl="1">
              <a:lnSpc>
                <a:spcPct val="170000"/>
              </a:lnSpc>
            </a:pPr>
            <a:r>
              <a:rPr lang="sk-SK" dirty="0"/>
              <a:t>Sektu spája presvedčenie </a:t>
            </a:r>
          </a:p>
          <a:p>
            <a:pPr lvl="1">
              <a:lnSpc>
                <a:spcPct val="170000"/>
              </a:lnSpc>
            </a:pPr>
            <a:r>
              <a:rPr lang="sk-SK" dirty="0"/>
              <a:t>Kastu rovnaká výchova, alebo postavenie</a:t>
            </a:r>
          </a:p>
          <a:p>
            <a:pPr lvl="1">
              <a:lnSpc>
                <a:spcPct val="170000"/>
              </a:lnSpc>
            </a:pPr>
            <a:r>
              <a:rPr lang="sk-SK" dirty="0"/>
              <a:t>Triedu rovnaké záujmy, zvyky, podobná výchova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A126-F187-4108-B3AC-682A51EF5CA1}" type="datetime1">
              <a:rPr lang="sk-SK" smtClean="0"/>
              <a:t>9. 11. 2017</a:t>
            </a:fld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1875-CD24-401C-8EDA-481C32A16C02}" type="slidenum">
              <a:rPr lang="sk-SK" smtClean="0"/>
              <a:pPr/>
              <a:t>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64279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Prečo je dobré mať výhľad na parkovisko?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6F3C-78ED-435E-8CF2-F88DC90A0FF1}" type="datetime1">
              <a:rPr lang="sk-SK" smtClean="0"/>
              <a:t>9. 11. 2017</a:t>
            </a:fld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1875-CD24-401C-8EDA-481C32A16C02}" type="slidenum">
              <a:rPr lang="sk-SK" smtClean="0"/>
              <a:pPr/>
              <a:t>9</a:t>
            </a:fld>
            <a:endParaRPr lang="sk-SK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07570" y="1709773"/>
            <a:ext cx="4090078" cy="4993666"/>
          </a:xfrm>
          <a:prstGeom prst="rect">
            <a:avLst/>
          </a:prstGeom>
        </p:spPr>
      </p:pic>
      <p:sp>
        <p:nvSpPr>
          <p:cNvPr id="10" name="Line Callout 2 9"/>
          <p:cNvSpPr/>
          <p:nvPr/>
        </p:nvSpPr>
        <p:spPr>
          <a:xfrm flipH="1">
            <a:off x="131966" y="5330610"/>
            <a:ext cx="2263619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4657"/>
              <a:gd name="adj6" fmla="val -2594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>
                <a:solidFill>
                  <a:schemeClr val="tx1"/>
                </a:solidFill>
              </a:rPr>
              <a:t>Paranoidná </a:t>
            </a:r>
          </a:p>
          <a:p>
            <a:pPr algn="ctr"/>
            <a:r>
              <a:rPr lang="sk-SK" sz="1200" dirty="0">
                <a:solidFill>
                  <a:schemeClr val="tx1"/>
                </a:solidFill>
              </a:rPr>
              <a:t>„znovu ma zahnali do kúta“</a:t>
            </a:r>
          </a:p>
        </p:txBody>
      </p:sp>
      <p:sp>
        <p:nvSpPr>
          <p:cNvPr id="11" name="Line Callout 2 10"/>
          <p:cNvSpPr/>
          <p:nvPr/>
        </p:nvSpPr>
        <p:spPr>
          <a:xfrm flipH="1">
            <a:off x="147775" y="2245015"/>
            <a:ext cx="2247810" cy="76152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8621"/>
              <a:gd name="adj6" fmla="val -2149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>
                <a:solidFill>
                  <a:schemeClr val="tx1"/>
                </a:solidFill>
              </a:rPr>
              <a:t>Narcistická</a:t>
            </a:r>
          </a:p>
          <a:p>
            <a:pPr algn="ctr"/>
            <a:r>
              <a:rPr lang="sk-SK" sz="1200" dirty="0">
                <a:solidFill>
                  <a:schemeClr val="tx1"/>
                </a:solidFill>
              </a:rPr>
              <a:t>„mám najväčšie, najkrajšie, naj... auto“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Line Callout 2 11"/>
          <p:cNvSpPr/>
          <p:nvPr/>
        </p:nvSpPr>
        <p:spPr>
          <a:xfrm flipH="1">
            <a:off x="300673" y="1218114"/>
            <a:ext cx="1926204" cy="76152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4141"/>
              <a:gd name="adj6" fmla="val -12072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>
                <a:solidFill>
                  <a:schemeClr val="tx1"/>
                </a:solidFill>
              </a:rPr>
              <a:t>Hraničná</a:t>
            </a:r>
          </a:p>
          <a:p>
            <a:pPr algn="ctr"/>
            <a:r>
              <a:rPr lang="sk-SK" sz="1200" dirty="0">
                <a:solidFill>
                  <a:schemeClr val="tx1"/>
                </a:solidFill>
              </a:rPr>
              <a:t>„</a:t>
            </a:r>
            <a:r>
              <a:rPr lang="sk-SK" sz="1200" dirty="0" err="1">
                <a:solidFill>
                  <a:schemeClr val="tx1"/>
                </a:solidFill>
              </a:rPr>
              <a:t>Zaháknem</a:t>
            </a:r>
            <a:r>
              <a:rPr lang="sk-SK" sz="1200" dirty="0">
                <a:solidFill>
                  <a:schemeClr val="tx1"/>
                </a:solidFill>
              </a:rPr>
              <a:t> sa o bývalého“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Line Callout 2 12"/>
          <p:cNvSpPr/>
          <p:nvPr/>
        </p:nvSpPr>
        <p:spPr>
          <a:xfrm flipH="1">
            <a:off x="131967" y="4387844"/>
            <a:ext cx="2263620" cy="76152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8596"/>
              <a:gd name="adj6" fmla="val -10672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>
                <a:solidFill>
                  <a:schemeClr val="tx1"/>
                </a:solidFill>
              </a:rPr>
              <a:t>Pasívne agresívna</a:t>
            </a:r>
          </a:p>
          <a:p>
            <a:pPr algn="ctr"/>
            <a:r>
              <a:rPr lang="sk-SK" sz="1200" dirty="0">
                <a:solidFill>
                  <a:schemeClr val="tx1"/>
                </a:solidFill>
              </a:rPr>
              <a:t>„</a:t>
            </a:r>
            <a:r>
              <a:rPr lang="sk-SK" sz="1200" dirty="0" err="1">
                <a:solidFill>
                  <a:schemeClr val="tx1"/>
                </a:solidFill>
              </a:rPr>
              <a:t>Ups</a:t>
            </a:r>
            <a:r>
              <a:rPr lang="sk-SK" sz="1200" dirty="0">
                <a:solidFill>
                  <a:schemeClr val="tx1"/>
                </a:solidFill>
              </a:rPr>
              <a:t>, ani som si to nevšimol, že som zablokoval dve miesta!“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Line Callout 2 13"/>
          <p:cNvSpPr/>
          <p:nvPr/>
        </p:nvSpPr>
        <p:spPr>
          <a:xfrm flipH="1">
            <a:off x="131968" y="3445079"/>
            <a:ext cx="2263620" cy="76152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8769"/>
              <a:gd name="adj6" fmla="val -6199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>
                <a:solidFill>
                  <a:schemeClr val="tx1"/>
                </a:solidFill>
              </a:rPr>
              <a:t>Závislá</a:t>
            </a:r>
          </a:p>
          <a:p>
            <a:pPr algn="ctr"/>
            <a:r>
              <a:rPr lang="sk-SK" sz="1200" dirty="0">
                <a:solidFill>
                  <a:schemeClr val="tx1"/>
                </a:solidFill>
              </a:rPr>
              <a:t>„potrebujem sa o niekoho oprieť“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Line Callout 2 14"/>
          <p:cNvSpPr/>
          <p:nvPr/>
        </p:nvSpPr>
        <p:spPr>
          <a:xfrm flipH="1">
            <a:off x="3347865" y="1359825"/>
            <a:ext cx="2448272" cy="76152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4139"/>
              <a:gd name="adj6" fmla="val 2036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>
                <a:solidFill>
                  <a:schemeClr val="tx1"/>
                </a:solidFill>
              </a:rPr>
              <a:t>Antisociálna</a:t>
            </a:r>
          </a:p>
          <a:p>
            <a:pPr algn="ctr"/>
            <a:r>
              <a:rPr lang="sk-SK" sz="1200" dirty="0">
                <a:solidFill>
                  <a:schemeClr val="tx1"/>
                </a:solidFill>
              </a:rPr>
              <a:t>„Mne to vyhovuje takto, je to de..., i...., k....,...“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Line Callout 2 15"/>
          <p:cNvSpPr/>
          <p:nvPr/>
        </p:nvSpPr>
        <p:spPr>
          <a:xfrm>
            <a:off x="6847103" y="1325386"/>
            <a:ext cx="2261835" cy="76152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3186"/>
              <a:gd name="adj6" fmla="val -4086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>
                <a:solidFill>
                  <a:schemeClr val="tx1"/>
                </a:solidFill>
              </a:rPr>
              <a:t>Schizotypová</a:t>
            </a:r>
          </a:p>
          <a:p>
            <a:pPr algn="ctr"/>
            <a:r>
              <a:rPr lang="sk-SK" sz="1200" dirty="0">
                <a:solidFill>
                  <a:schemeClr val="tx1"/>
                </a:solidFill>
              </a:rPr>
              <a:t>„Moje intergalaktické premiestňovalo“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Line Callout 2 16"/>
          <p:cNvSpPr/>
          <p:nvPr/>
        </p:nvSpPr>
        <p:spPr>
          <a:xfrm>
            <a:off x="7227676" y="4361235"/>
            <a:ext cx="1839697" cy="76152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8632"/>
              <a:gd name="adj6" fmla="val -7427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>
                <a:solidFill>
                  <a:schemeClr val="tx1"/>
                </a:solidFill>
              </a:rPr>
              <a:t>Obsedantne kompulzívna</a:t>
            </a:r>
          </a:p>
          <a:p>
            <a:pPr algn="ctr"/>
            <a:r>
              <a:rPr lang="sk-SK" sz="1200" dirty="0">
                <a:solidFill>
                  <a:schemeClr val="tx1"/>
                </a:solidFill>
              </a:rPr>
              <a:t>„ako podľa pravítka, dokonalé“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Line Callout 2 17"/>
          <p:cNvSpPr/>
          <p:nvPr/>
        </p:nvSpPr>
        <p:spPr>
          <a:xfrm>
            <a:off x="7227676" y="3517713"/>
            <a:ext cx="1839697" cy="76152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6022"/>
              <a:gd name="adj6" fmla="val -1252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>
                <a:solidFill>
                  <a:schemeClr val="tx1"/>
                </a:solidFill>
              </a:rPr>
              <a:t>Schizoidná</a:t>
            </a:r>
          </a:p>
          <a:p>
            <a:pPr algn="ctr"/>
            <a:r>
              <a:rPr lang="sk-SK" sz="1200" dirty="0">
                <a:solidFill>
                  <a:schemeClr val="tx1"/>
                </a:solidFill>
              </a:rPr>
              <a:t>„neznesiem vedľa seba nikoho“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Line Callout 2 18"/>
          <p:cNvSpPr/>
          <p:nvPr/>
        </p:nvSpPr>
        <p:spPr>
          <a:xfrm>
            <a:off x="7304303" y="5365719"/>
            <a:ext cx="1839697" cy="76152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6750"/>
              <a:gd name="adj6" fmla="val -2608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>
                <a:solidFill>
                  <a:schemeClr val="tx1"/>
                </a:solidFill>
              </a:rPr>
              <a:t>Vyhýbavá</a:t>
            </a:r>
          </a:p>
          <a:p>
            <a:pPr algn="ctr"/>
            <a:r>
              <a:rPr lang="sk-SK" sz="1200" dirty="0">
                <a:solidFill>
                  <a:schemeClr val="tx1"/>
                </a:solidFill>
              </a:rPr>
              <a:t>„tu v rohu som  mimo dosah“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Line Callout 2 19"/>
          <p:cNvSpPr/>
          <p:nvPr/>
        </p:nvSpPr>
        <p:spPr>
          <a:xfrm>
            <a:off x="7198273" y="2243461"/>
            <a:ext cx="1910665" cy="76152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35959"/>
              <a:gd name="adj6" fmla="val -1018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>
                <a:solidFill>
                  <a:schemeClr val="tx1"/>
                </a:solidFill>
              </a:rPr>
              <a:t>Histriónska</a:t>
            </a:r>
          </a:p>
          <a:p>
            <a:pPr algn="ctr"/>
            <a:r>
              <a:rPr lang="sk-SK" sz="1200" dirty="0">
                <a:solidFill>
                  <a:schemeClr val="tx1"/>
                </a:solidFill>
              </a:rPr>
              <a:t>„Toto je presne pre mňa, teraz ma všetci vidia“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36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</TotalTime>
  <Words>471</Words>
  <Application>Microsoft Office PowerPoint</Application>
  <PresentationFormat>On-screen Show (4:3)</PresentationFormat>
  <Paragraphs>114</Paragraphs>
  <Slides>10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Wingdings</vt:lpstr>
      <vt:lpstr>Office Theme</vt:lpstr>
      <vt:lpstr>  Psychopati okolo nás alebo hady v oblekoch </vt:lpstr>
      <vt:lpstr>Hypotézy a fakty</vt:lpstr>
      <vt:lpstr>15% Američanov má aspoň 1...</vt:lpstr>
      <vt:lpstr>Kto sú a sú všade okolo?</vt:lpstr>
      <vt:lpstr>Čo je pre nich typické</vt:lpstr>
      <vt:lpstr>Komu praje doba? (a korporácie?)</vt:lpstr>
      <vt:lpstr>Osvietení tyrani</vt:lpstr>
      <vt:lpstr>Čo na to psychológia davu</vt:lpstr>
      <vt:lpstr>Prečo je dobré mať výhľad na parkovisko?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Achtung</dc:creator>
  <cp:lastModifiedBy>Elena Marusakova</cp:lastModifiedBy>
  <cp:revision>58</cp:revision>
  <cp:lastPrinted>2017-06-20T14:35:44Z</cp:lastPrinted>
  <dcterms:created xsi:type="dcterms:W3CDTF">2016-08-16T13:04:14Z</dcterms:created>
  <dcterms:modified xsi:type="dcterms:W3CDTF">2017-11-09T19:42:59Z</dcterms:modified>
</cp:coreProperties>
</file>