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sldIdLst>
    <p:sldId id="275" r:id="rId2"/>
    <p:sldId id="278" r:id="rId3"/>
    <p:sldId id="299" r:id="rId4"/>
    <p:sldId id="276" r:id="rId5"/>
    <p:sldId id="292" r:id="rId6"/>
    <p:sldId id="277" r:id="rId7"/>
    <p:sldId id="279" r:id="rId8"/>
    <p:sldId id="301" r:id="rId9"/>
    <p:sldId id="302" r:id="rId10"/>
    <p:sldId id="303" r:id="rId11"/>
    <p:sldId id="280" r:id="rId12"/>
    <p:sldId id="293" r:id="rId13"/>
    <p:sldId id="295" r:id="rId14"/>
    <p:sldId id="296" r:id="rId15"/>
    <p:sldId id="297" r:id="rId16"/>
    <p:sldId id="298" r:id="rId17"/>
    <p:sldId id="291" r:id="rId18"/>
    <p:sldId id="300" r:id="rId19"/>
    <p:sldId id="281" r:id="rId20"/>
    <p:sldId id="294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F5E1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221" autoAdjust="0"/>
    <p:restoredTop sz="94643"/>
  </p:normalViewPr>
  <p:slideViewPr>
    <p:cSldViewPr snapToGrid="0" snapToObjects="1">
      <p:cViewPr varScale="1">
        <p:scale>
          <a:sx n="97" d="100"/>
          <a:sy n="97" d="100"/>
        </p:scale>
        <p:origin x="128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682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4BD220-A70E-4B88-9E33-53F5B95D866C}" type="doc">
      <dgm:prSet loTypeId="urn:microsoft.com/office/officeart/2011/layout/HexagonRadial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8FEE52-D394-4AAE-8D96-63DF5D851687}">
      <dgm:prSet phldrT="[Text]"/>
      <dgm:spPr/>
      <dgm:t>
        <a:bodyPr/>
        <a:lstStyle/>
        <a:p>
          <a:r>
            <a:rPr lang="en-US" dirty="0" err="1"/>
            <a:t>Systemické</a:t>
          </a:r>
          <a:r>
            <a:rPr lang="en-US" dirty="0"/>
            <a:t> </a:t>
          </a:r>
          <a:r>
            <a:rPr lang="en-US" dirty="0" err="1"/>
            <a:t>princípy</a:t>
          </a:r>
          <a:endParaRPr lang="en-US" dirty="0"/>
        </a:p>
      </dgm:t>
    </dgm:pt>
    <dgm:pt modelId="{E15DF7C5-6D43-437C-9F44-D667682B008B}" type="parTrans" cxnId="{92292064-B985-426B-84DE-1489FCE5A4BE}">
      <dgm:prSet/>
      <dgm:spPr/>
      <dgm:t>
        <a:bodyPr/>
        <a:lstStyle/>
        <a:p>
          <a:endParaRPr lang="en-US"/>
        </a:p>
      </dgm:t>
    </dgm:pt>
    <dgm:pt modelId="{7167BC4F-8BAB-4904-9875-D1DC06ABB6F2}" type="sibTrans" cxnId="{92292064-B985-426B-84DE-1489FCE5A4BE}">
      <dgm:prSet/>
      <dgm:spPr/>
      <dgm:t>
        <a:bodyPr/>
        <a:lstStyle/>
        <a:p>
          <a:endParaRPr lang="en-US"/>
        </a:p>
      </dgm:t>
    </dgm:pt>
    <dgm:pt modelId="{4C657A4C-7F98-4D46-A7D7-FA1ED20A49A9}">
      <dgm:prSet phldrT="[Text]"/>
      <dgm:spPr/>
      <dgm:t>
        <a:bodyPr/>
        <a:lstStyle/>
        <a:p>
          <a:r>
            <a:rPr lang="en-US" dirty="0" err="1"/>
            <a:t>Právo</a:t>
          </a:r>
          <a:r>
            <a:rPr lang="en-US" dirty="0"/>
            <a:t> </a:t>
          </a:r>
          <a:r>
            <a:rPr lang="en-US" dirty="0" err="1"/>
            <a:t>byť</a:t>
          </a:r>
          <a:r>
            <a:rPr lang="en-US" dirty="0"/>
            <a:t> </a:t>
          </a:r>
          <a:r>
            <a:rPr lang="en-US" dirty="0" err="1"/>
            <a:t>súčasťou</a:t>
          </a:r>
          <a:r>
            <a:rPr lang="en-US" dirty="0"/>
            <a:t> </a:t>
          </a:r>
          <a:r>
            <a:rPr lang="en-US" dirty="0" err="1"/>
            <a:t>systému</a:t>
          </a:r>
          <a:r>
            <a:rPr lang="en-US" dirty="0"/>
            <a:t> </a:t>
          </a:r>
        </a:p>
      </dgm:t>
    </dgm:pt>
    <dgm:pt modelId="{BF8EF748-8CBA-4670-BEB8-A410E4561FE9}" type="parTrans" cxnId="{D9834F2A-794A-4F38-8E29-FD683F3FAE34}">
      <dgm:prSet/>
      <dgm:spPr/>
      <dgm:t>
        <a:bodyPr/>
        <a:lstStyle/>
        <a:p>
          <a:endParaRPr lang="en-US"/>
        </a:p>
      </dgm:t>
    </dgm:pt>
    <dgm:pt modelId="{55F052C1-4A24-4213-B1C3-E413BAF0075F}" type="sibTrans" cxnId="{D9834F2A-794A-4F38-8E29-FD683F3FAE34}">
      <dgm:prSet/>
      <dgm:spPr/>
      <dgm:t>
        <a:bodyPr/>
        <a:lstStyle/>
        <a:p>
          <a:endParaRPr lang="en-US"/>
        </a:p>
      </dgm:t>
    </dgm:pt>
    <dgm:pt modelId="{BC825159-F1A3-4F4E-A116-C636C2EFB3EE}">
      <dgm:prSet phldrT="[Text]"/>
      <dgm:spPr/>
      <dgm:t>
        <a:bodyPr/>
        <a:lstStyle/>
        <a:p>
          <a:r>
            <a:rPr lang="en-US" dirty="0" err="1"/>
            <a:t>Rovnováha</a:t>
          </a:r>
          <a:r>
            <a:rPr lang="en-US" dirty="0"/>
            <a:t> </a:t>
          </a:r>
          <a:r>
            <a:rPr lang="en-US" dirty="0" err="1"/>
            <a:t>medzi</a:t>
          </a:r>
          <a:r>
            <a:rPr lang="en-US" dirty="0"/>
            <a:t> </a:t>
          </a:r>
          <a:r>
            <a:rPr lang="en-US" dirty="0" err="1"/>
            <a:t>dávaním</a:t>
          </a:r>
          <a:r>
            <a:rPr lang="en-US" dirty="0"/>
            <a:t> a </a:t>
          </a:r>
          <a:r>
            <a:rPr lang="en-US" dirty="0" err="1"/>
            <a:t>braním</a:t>
          </a:r>
          <a:endParaRPr lang="en-US" dirty="0"/>
        </a:p>
      </dgm:t>
    </dgm:pt>
    <dgm:pt modelId="{5EB0E2E5-F0E3-40F9-ADC9-4BDCD701E23C}" type="parTrans" cxnId="{E366A35E-F009-490D-94D7-B5E84C35310C}">
      <dgm:prSet/>
      <dgm:spPr/>
      <dgm:t>
        <a:bodyPr/>
        <a:lstStyle/>
        <a:p>
          <a:endParaRPr lang="en-US"/>
        </a:p>
      </dgm:t>
    </dgm:pt>
    <dgm:pt modelId="{D4035F32-5814-4ED2-8E3E-4F92005139E7}" type="sibTrans" cxnId="{E366A35E-F009-490D-94D7-B5E84C35310C}">
      <dgm:prSet/>
      <dgm:spPr/>
      <dgm:t>
        <a:bodyPr/>
        <a:lstStyle/>
        <a:p>
          <a:endParaRPr lang="en-US"/>
        </a:p>
      </dgm:t>
    </dgm:pt>
    <dgm:pt modelId="{818E3A2B-7036-41A4-A976-DA461622581A}">
      <dgm:prSet phldrT="[Text]"/>
      <dgm:spPr/>
      <dgm:t>
        <a:bodyPr/>
        <a:lstStyle/>
        <a:p>
          <a:r>
            <a:rPr lang="en-US" dirty="0" err="1"/>
            <a:t>Časová</a:t>
          </a:r>
          <a:r>
            <a:rPr lang="en-US" dirty="0"/>
            <a:t> prioritizácia</a:t>
          </a:r>
        </a:p>
      </dgm:t>
    </dgm:pt>
    <dgm:pt modelId="{5F64889F-A1A4-4A6F-9E9B-B6FDC9348C62}" type="parTrans" cxnId="{BA753C90-401C-424E-AC5F-8D3A10AC59DF}">
      <dgm:prSet/>
      <dgm:spPr/>
      <dgm:t>
        <a:bodyPr/>
        <a:lstStyle/>
        <a:p>
          <a:endParaRPr lang="en-US"/>
        </a:p>
      </dgm:t>
    </dgm:pt>
    <dgm:pt modelId="{B46F415D-F29F-4792-93B5-D274557AE69B}" type="sibTrans" cxnId="{BA753C90-401C-424E-AC5F-8D3A10AC59DF}">
      <dgm:prSet/>
      <dgm:spPr/>
      <dgm:t>
        <a:bodyPr/>
        <a:lstStyle/>
        <a:p>
          <a:endParaRPr lang="en-US"/>
        </a:p>
      </dgm:t>
    </dgm:pt>
    <dgm:pt modelId="{3004F86A-AA44-4563-A3BC-6B760FD8C03B}">
      <dgm:prSet phldrT="[Text]"/>
      <dgm:spPr/>
      <dgm:t>
        <a:bodyPr/>
        <a:lstStyle/>
        <a:p>
          <a:r>
            <a:rPr lang="en-US" dirty="0" err="1"/>
            <a:t>Kompetencia</a:t>
          </a:r>
          <a:r>
            <a:rPr lang="en-US" dirty="0"/>
            <a:t> má </a:t>
          </a:r>
          <a:r>
            <a:rPr lang="en-US" dirty="0" err="1"/>
            <a:t>vyššiu</a:t>
          </a:r>
          <a:r>
            <a:rPr lang="en-US" dirty="0"/>
            <a:t> </a:t>
          </a:r>
          <a:r>
            <a:rPr lang="en-US" dirty="0" err="1"/>
            <a:t>prioritu</a:t>
          </a:r>
          <a:endParaRPr lang="en-US" dirty="0"/>
        </a:p>
      </dgm:t>
    </dgm:pt>
    <dgm:pt modelId="{DAE1CEEB-A58D-4084-8F07-565F0FD9A593}" type="parTrans" cxnId="{480257AA-268D-46BA-8722-C26CEAD513A1}">
      <dgm:prSet/>
      <dgm:spPr/>
      <dgm:t>
        <a:bodyPr/>
        <a:lstStyle/>
        <a:p>
          <a:endParaRPr lang="en-US"/>
        </a:p>
      </dgm:t>
    </dgm:pt>
    <dgm:pt modelId="{40184574-86A9-43B8-B7B9-31BA1270023A}" type="sibTrans" cxnId="{480257AA-268D-46BA-8722-C26CEAD513A1}">
      <dgm:prSet/>
      <dgm:spPr/>
      <dgm:t>
        <a:bodyPr/>
        <a:lstStyle/>
        <a:p>
          <a:endParaRPr lang="en-US"/>
        </a:p>
      </dgm:t>
    </dgm:pt>
    <dgm:pt modelId="{D5D37949-D2E1-46FF-95D6-7C216EB6BB9A}">
      <dgm:prSet phldrT="[Text]"/>
      <dgm:spPr/>
      <dgm:t>
        <a:bodyPr/>
        <a:lstStyle/>
        <a:p>
          <a:r>
            <a:rPr lang="en-US" dirty="0" err="1"/>
            <a:t>Priorita</a:t>
          </a:r>
          <a:r>
            <a:rPr lang="en-US" dirty="0"/>
            <a:t> je </a:t>
          </a:r>
          <a:r>
            <a:rPr lang="en-US" dirty="0" err="1"/>
            <a:t>daná</a:t>
          </a:r>
          <a:r>
            <a:rPr lang="en-US" dirty="0"/>
            <a:t> podľa </a:t>
          </a:r>
          <a:r>
            <a:rPr lang="en-US" dirty="0" err="1"/>
            <a:t>prínosu</a:t>
          </a:r>
          <a:endParaRPr lang="en-US" dirty="0"/>
        </a:p>
      </dgm:t>
    </dgm:pt>
    <dgm:pt modelId="{978C5ADD-D3DF-4A7B-9FE3-48FA8B757BA3}" type="parTrans" cxnId="{B7E93239-ABCC-4FB8-8FB3-8F93C2904B58}">
      <dgm:prSet/>
      <dgm:spPr/>
      <dgm:t>
        <a:bodyPr/>
        <a:lstStyle/>
        <a:p>
          <a:endParaRPr lang="en-US"/>
        </a:p>
      </dgm:t>
    </dgm:pt>
    <dgm:pt modelId="{787A3C38-48B6-401C-A32E-E97B82AC48C9}" type="sibTrans" cxnId="{B7E93239-ABCC-4FB8-8FB3-8F93C2904B58}">
      <dgm:prSet/>
      <dgm:spPr/>
      <dgm:t>
        <a:bodyPr/>
        <a:lstStyle/>
        <a:p>
          <a:endParaRPr lang="en-US"/>
        </a:p>
      </dgm:t>
    </dgm:pt>
    <dgm:pt modelId="{8F6ABDB3-3549-4EA9-ADBF-47C5D444AF89}">
      <dgm:prSet phldrT="[Text]"/>
      <dgm:spPr/>
      <dgm:t>
        <a:bodyPr/>
        <a:lstStyle/>
        <a:p>
          <a:r>
            <a:rPr lang="en-US" dirty="0" err="1"/>
            <a:t>Uznanie</a:t>
          </a:r>
          <a:r>
            <a:rPr lang="en-US" dirty="0"/>
            <a:t> </a:t>
          </a:r>
          <a:r>
            <a:rPr lang="en-US" dirty="0" err="1"/>
            <a:t>toho</a:t>
          </a:r>
          <a:r>
            <a:rPr lang="en-US" dirty="0"/>
            <a:t> čo je</a:t>
          </a:r>
        </a:p>
      </dgm:t>
    </dgm:pt>
    <dgm:pt modelId="{99C3E1AD-02C3-436E-80DC-1882F7C635C8}" type="parTrans" cxnId="{7924194A-0D86-49D9-8CBC-60C7E3932BBA}">
      <dgm:prSet/>
      <dgm:spPr/>
      <dgm:t>
        <a:bodyPr/>
        <a:lstStyle/>
        <a:p>
          <a:endParaRPr lang="en-US"/>
        </a:p>
      </dgm:t>
    </dgm:pt>
    <dgm:pt modelId="{A0B0DC6D-B418-47A9-B4EA-12029D29B77C}" type="sibTrans" cxnId="{7924194A-0D86-49D9-8CBC-60C7E3932BBA}">
      <dgm:prSet/>
      <dgm:spPr/>
      <dgm:t>
        <a:bodyPr/>
        <a:lstStyle/>
        <a:p>
          <a:endParaRPr lang="en-US"/>
        </a:p>
      </dgm:t>
    </dgm:pt>
    <dgm:pt modelId="{AD70EE8E-33C6-4EA5-8A9D-D9CD186D11EF}" type="pres">
      <dgm:prSet presAssocID="{074BD220-A70E-4B88-9E33-53F5B95D866C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7B0B5D17-AA0A-40C6-9B6B-2017E496A2B0}" type="pres">
      <dgm:prSet presAssocID="{A58FEE52-D394-4AAE-8D96-63DF5D851687}" presName="Parent" presStyleLbl="node0" presStyleIdx="0" presStyleCnt="1">
        <dgm:presLayoutVars>
          <dgm:chMax val="6"/>
          <dgm:chPref val="6"/>
        </dgm:presLayoutVars>
      </dgm:prSet>
      <dgm:spPr/>
    </dgm:pt>
    <dgm:pt modelId="{8B05836F-42D0-4F63-B4D9-CD210A7C0691}" type="pres">
      <dgm:prSet presAssocID="{4C657A4C-7F98-4D46-A7D7-FA1ED20A49A9}" presName="Accent1" presStyleCnt="0"/>
      <dgm:spPr/>
    </dgm:pt>
    <dgm:pt modelId="{A510A302-D992-4AE7-8EAC-64F096869C39}" type="pres">
      <dgm:prSet presAssocID="{4C657A4C-7F98-4D46-A7D7-FA1ED20A49A9}" presName="Accent" presStyleLbl="bgShp" presStyleIdx="0" presStyleCnt="6"/>
      <dgm:spPr/>
    </dgm:pt>
    <dgm:pt modelId="{BD063DDF-9C31-418A-9BDC-9B37C890FFA2}" type="pres">
      <dgm:prSet presAssocID="{4C657A4C-7F98-4D46-A7D7-FA1ED20A49A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932846F5-D392-4A80-96A0-1537D74B3AC1}" type="pres">
      <dgm:prSet presAssocID="{BC825159-F1A3-4F4E-A116-C636C2EFB3EE}" presName="Accent2" presStyleCnt="0"/>
      <dgm:spPr/>
    </dgm:pt>
    <dgm:pt modelId="{3625429A-468C-4724-BE5C-966209D68DF2}" type="pres">
      <dgm:prSet presAssocID="{BC825159-F1A3-4F4E-A116-C636C2EFB3EE}" presName="Accent" presStyleLbl="bgShp" presStyleIdx="1" presStyleCnt="6"/>
      <dgm:spPr/>
    </dgm:pt>
    <dgm:pt modelId="{B411EFE4-905F-4A05-8AF9-31ABAC337F02}" type="pres">
      <dgm:prSet presAssocID="{BC825159-F1A3-4F4E-A116-C636C2EFB3EE}" presName="Child2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5A4AC795-C573-4DBA-82A3-6140CE01CE88}" type="pres">
      <dgm:prSet presAssocID="{818E3A2B-7036-41A4-A976-DA461622581A}" presName="Accent3" presStyleCnt="0"/>
      <dgm:spPr/>
    </dgm:pt>
    <dgm:pt modelId="{5B155D6F-DE43-4B01-A48A-BC8805CEA057}" type="pres">
      <dgm:prSet presAssocID="{818E3A2B-7036-41A4-A976-DA461622581A}" presName="Accent" presStyleLbl="bgShp" presStyleIdx="2" presStyleCnt="6"/>
      <dgm:spPr/>
    </dgm:pt>
    <dgm:pt modelId="{6AF98F43-BAE7-4CD1-9C2D-82A1D3D1194F}" type="pres">
      <dgm:prSet presAssocID="{818E3A2B-7036-41A4-A976-DA461622581A}" presName="Child3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38D263CF-6778-45D2-BB32-B3E64D8B447A}" type="pres">
      <dgm:prSet presAssocID="{3004F86A-AA44-4563-A3BC-6B760FD8C03B}" presName="Accent4" presStyleCnt="0"/>
      <dgm:spPr/>
    </dgm:pt>
    <dgm:pt modelId="{679625E6-27C0-407A-AB72-4ABC1DB30B98}" type="pres">
      <dgm:prSet presAssocID="{3004F86A-AA44-4563-A3BC-6B760FD8C03B}" presName="Accent" presStyleLbl="bgShp" presStyleIdx="3" presStyleCnt="6"/>
      <dgm:spPr/>
    </dgm:pt>
    <dgm:pt modelId="{A1B98D70-5FA5-4E45-9F0B-AECFB13D8AF2}" type="pres">
      <dgm:prSet presAssocID="{3004F86A-AA44-4563-A3BC-6B760FD8C03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94D689D4-FC81-44F9-B282-2D70BCCF54B6}" type="pres">
      <dgm:prSet presAssocID="{D5D37949-D2E1-46FF-95D6-7C216EB6BB9A}" presName="Accent5" presStyleCnt="0"/>
      <dgm:spPr/>
    </dgm:pt>
    <dgm:pt modelId="{A2B53E06-5A67-454C-BD84-4DF8E0F8041E}" type="pres">
      <dgm:prSet presAssocID="{D5D37949-D2E1-46FF-95D6-7C216EB6BB9A}" presName="Accent" presStyleLbl="bgShp" presStyleIdx="4" presStyleCnt="6"/>
      <dgm:spPr/>
    </dgm:pt>
    <dgm:pt modelId="{4220787C-0243-48DF-9CEC-11931D99FA42}" type="pres">
      <dgm:prSet presAssocID="{D5D37949-D2E1-46FF-95D6-7C216EB6BB9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6CE0DB84-C2F2-4391-BD1E-C9E73C124F82}" type="pres">
      <dgm:prSet presAssocID="{8F6ABDB3-3549-4EA9-ADBF-47C5D444AF89}" presName="Accent6" presStyleCnt="0"/>
      <dgm:spPr/>
    </dgm:pt>
    <dgm:pt modelId="{3BECAF3E-04E5-4521-A4B1-5AFD93BFC070}" type="pres">
      <dgm:prSet presAssocID="{8F6ABDB3-3549-4EA9-ADBF-47C5D444AF89}" presName="Accent" presStyleLbl="bgShp" presStyleIdx="5" presStyleCnt="6"/>
      <dgm:spPr/>
    </dgm:pt>
    <dgm:pt modelId="{0889F88E-393A-452C-8917-96ACA5B3FC7F}" type="pres">
      <dgm:prSet presAssocID="{8F6ABDB3-3549-4EA9-ADBF-47C5D444AF8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D9834F2A-794A-4F38-8E29-FD683F3FAE34}" srcId="{A58FEE52-D394-4AAE-8D96-63DF5D851687}" destId="{4C657A4C-7F98-4D46-A7D7-FA1ED20A49A9}" srcOrd="0" destOrd="0" parTransId="{BF8EF748-8CBA-4670-BEB8-A410E4561FE9}" sibTransId="{55F052C1-4A24-4213-B1C3-E413BAF0075F}"/>
    <dgm:cxn modelId="{B7E93239-ABCC-4FB8-8FB3-8F93C2904B58}" srcId="{A58FEE52-D394-4AAE-8D96-63DF5D851687}" destId="{D5D37949-D2E1-46FF-95D6-7C216EB6BB9A}" srcOrd="4" destOrd="0" parTransId="{978C5ADD-D3DF-4A7B-9FE3-48FA8B757BA3}" sibTransId="{787A3C38-48B6-401C-A32E-E97B82AC48C9}"/>
    <dgm:cxn modelId="{E94A793F-02AD-4263-98FA-C2AD493C065A}" type="presOf" srcId="{3004F86A-AA44-4563-A3BC-6B760FD8C03B}" destId="{A1B98D70-5FA5-4E45-9F0B-AECFB13D8AF2}" srcOrd="0" destOrd="0" presId="urn:microsoft.com/office/officeart/2011/layout/HexagonRadial"/>
    <dgm:cxn modelId="{1EE0B95D-68AA-495E-AEC0-315F7067E44F}" type="presOf" srcId="{4C657A4C-7F98-4D46-A7D7-FA1ED20A49A9}" destId="{BD063DDF-9C31-418A-9BDC-9B37C890FFA2}" srcOrd="0" destOrd="0" presId="urn:microsoft.com/office/officeart/2011/layout/HexagonRadial"/>
    <dgm:cxn modelId="{E366A35E-F009-490D-94D7-B5E84C35310C}" srcId="{A58FEE52-D394-4AAE-8D96-63DF5D851687}" destId="{BC825159-F1A3-4F4E-A116-C636C2EFB3EE}" srcOrd="1" destOrd="0" parTransId="{5EB0E2E5-F0E3-40F9-ADC9-4BDCD701E23C}" sibTransId="{D4035F32-5814-4ED2-8E3E-4F92005139E7}"/>
    <dgm:cxn modelId="{92292064-B985-426B-84DE-1489FCE5A4BE}" srcId="{074BD220-A70E-4B88-9E33-53F5B95D866C}" destId="{A58FEE52-D394-4AAE-8D96-63DF5D851687}" srcOrd="0" destOrd="0" parTransId="{E15DF7C5-6D43-437C-9F44-D667682B008B}" sibTransId="{7167BC4F-8BAB-4904-9875-D1DC06ABB6F2}"/>
    <dgm:cxn modelId="{7924194A-0D86-49D9-8CBC-60C7E3932BBA}" srcId="{A58FEE52-D394-4AAE-8D96-63DF5D851687}" destId="{8F6ABDB3-3549-4EA9-ADBF-47C5D444AF89}" srcOrd="5" destOrd="0" parTransId="{99C3E1AD-02C3-436E-80DC-1882F7C635C8}" sibTransId="{A0B0DC6D-B418-47A9-B4EA-12029D29B77C}"/>
    <dgm:cxn modelId="{B10A936E-DBE5-4405-A846-CB885CD7742E}" type="presOf" srcId="{A58FEE52-D394-4AAE-8D96-63DF5D851687}" destId="{7B0B5D17-AA0A-40C6-9B6B-2017E496A2B0}" srcOrd="0" destOrd="0" presId="urn:microsoft.com/office/officeart/2011/layout/HexagonRadial"/>
    <dgm:cxn modelId="{BA753C90-401C-424E-AC5F-8D3A10AC59DF}" srcId="{A58FEE52-D394-4AAE-8D96-63DF5D851687}" destId="{818E3A2B-7036-41A4-A976-DA461622581A}" srcOrd="2" destOrd="0" parTransId="{5F64889F-A1A4-4A6F-9E9B-B6FDC9348C62}" sibTransId="{B46F415D-F29F-4792-93B5-D274557AE69B}"/>
    <dgm:cxn modelId="{AAC2A79B-BA75-41E1-ACF3-6C251F4D887D}" type="presOf" srcId="{074BD220-A70E-4B88-9E33-53F5B95D866C}" destId="{AD70EE8E-33C6-4EA5-8A9D-D9CD186D11EF}" srcOrd="0" destOrd="0" presId="urn:microsoft.com/office/officeart/2011/layout/HexagonRadial"/>
    <dgm:cxn modelId="{215BC19C-4A1A-4F44-BF61-79B89D914FDE}" type="presOf" srcId="{D5D37949-D2E1-46FF-95D6-7C216EB6BB9A}" destId="{4220787C-0243-48DF-9CEC-11931D99FA42}" srcOrd="0" destOrd="0" presId="urn:microsoft.com/office/officeart/2011/layout/HexagonRadial"/>
    <dgm:cxn modelId="{480257AA-268D-46BA-8722-C26CEAD513A1}" srcId="{A58FEE52-D394-4AAE-8D96-63DF5D851687}" destId="{3004F86A-AA44-4563-A3BC-6B760FD8C03B}" srcOrd="3" destOrd="0" parTransId="{DAE1CEEB-A58D-4084-8F07-565F0FD9A593}" sibTransId="{40184574-86A9-43B8-B7B9-31BA1270023A}"/>
    <dgm:cxn modelId="{8C531AAC-251F-4E9E-84B4-2E7B2750CC43}" type="presOf" srcId="{BC825159-F1A3-4F4E-A116-C636C2EFB3EE}" destId="{B411EFE4-905F-4A05-8AF9-31ABAC337F02}" srcOrd="0" destOrd="0" presId="urn:microsoft.com/office/officeart/2011/layout/HexagonRadial"/>
    <dgm:cxn modelId="{A3D74ECA-6613-46E0-A8FF-5FF78EAEE0A9}" type="presOf" srcId="{818E3A2B-7036-41A4-A976-DA461622581A}" destId="{6AF98F43-BAE7-4CD1-9C2D-82A1D3D1194F}" srcOrd="0" destOrd="0" presId="urn:microsoft.com/office/officeart/2011/layout/HexagonRadial"/>
    <dgm:cxn modelId="{3A0FD7E5-754D-4909-A566-B2FBAF82CC22}" type="presOf" srcId="{8F6ABDB3-3549-4EA9-ADBF-47C5D444AF89}" destId="{0889F88E-393A-452C-8917-96ACA5B3FC7F}" srcOrd="0" destOrd="0" presId="urn:microsoft.com/office/officeart/2011/layout/HexagonRadial"/>
    <dgm:cxn modelId="{92BD2AEE-EC9E-4DBA-9F2D-BB3C4FB64F77}" type="presParOf" srcId="{AD70EE8E-33C6-4EA5-8A9D-D9CD186D11EF}" destId="{7B0B5D17-AA0A-40C6-9B6B-2017E496A2B0}" srcOrd="0" destOrd="0" presId="urn:microsoft.com/office/officeart/2011/layout/HexagonRadial"/>
    <dgm:cxn modelId="{373A46D5-9BD2-43B7-A5DB-EB0D37CAFE5E}" type="presParOf" srcId="{AD70EE8E-33C6-4EA5-8A9D-D9CD186D11EF}" destId="{8B05836F-42D0-4F63-B4D9-CD210A7C0691}" srcOrd="1" destOrd="0" presId="urn:microsoft.com/office/officeart/2011/layout/HexagonRadial"/>
    <dgm:cxn modelId="{5A8B1135-9D2A-4C87-A9A9-13F2D6E62B2D}" type="presParOf" srcId="{8B05836F-42D0-4F63-B4D9-CD210A7C0691}" destId="{A510A302-D992-4AE7-8EAC-64F096869C39}" srcOrd="0" destOrd="0" presId="urn:microsoft.com/office/officeart/2011/layout/HexagonRadial"/>
    <dgm:cxn modelId="{21220D30-7248-4A0A-96F6-EF9EA3DAEA58}" type="presParOf" srcId="{AD70EE8E-33C6-4EA5-8A9D-D9CD186D11EF}" destId="{BD063DDF-9C31-418A-9BDC-9B37C890FFA2}" srcOrd="2" destOrd="0" presId="urn:microsoft.com/office/officeart/2011/layout/HexagonRadial"/>
    <dgm:cxn modelId="{E35DF306-0222-4ED6-AA80-1FB4709DEFA0}" type="presParOf" srcId="{AD70EE8E-33C6-4EA5-8A9D-D9CD186D11EF}" destId="{932846F5-D392-4A80-96A0-1537D74B3AC1}" srcOrd="3" destOrd="0" presId="urn:microsoft.com/office/officeart/2011/layout/HexagonRadial"/>
    <dgm:cxn modelId="{419FA8D7-6EE4-4D50-94CB-0A59DDE39FBF}" type="presParOf" srcId="{932846F5-D392-4A80-96A0-1537D74B3AC1}" destId="{3625429A-468C-4724-BE5C-966209D68DF2}" srcOrd="0" destOrd="0" presId="urn:microsoft.com/office/officeart/2011/layout/HexagonRadial"/>
    <dgm:cxn modelId="{7AE13AF2-AFEE-45A6-935F-A210CFC7FDD1}" type="presParOf" srcId="{AD70EE8E-33C6-4EA5-8A9D-D9CD186D11EF}" destId="{B411EFE4-905F-4A05-8AF9-31ABAC337F02}" srcOrd="4" destOrd="0" presId="urn:microsoft.com/office/officeart/2011/layout/HexagonRadial"/>
    <dgm:cxn modelId="{EC909FE8-9D40-4CD0-A599-FD0793F37EDC}" type="presParOf" srcId="{AD70EE8E-33C6-4EA5-8A9D-D9CD186D11EF}" destId="{5A4AC795-C573-4DBA-82A3-6140CE01CE88}" srcOrd="5" destOrd="0" presId="urn:microsoft.com/office/officeart/2011/layout/HexagonRadial"/>
    <dgm:cxn modelId="{D2A9E33F-2A52-4ABB-93B1-7AF4BC77FA33}" type="presParOf" srcId="{5A4AC795-C573-4DBA-82A3-6140CE01CE88}" destId="{5B155D6F-DE43-4B01-A48A-BC8805CEA057}" srcOrd="0" destOrd="0" presId="urn:microsoft.com/office/officeart/2011/layout/HexagonRadial"/>
    <dgm:cxn modelId="{22FD215A-7AA3-4A14-890A-C77DDA250935}" type="presParOf" srcId="{AD70EE8E-33C6-4EA5-8A9D-D9CD186D11EF}" destId="{6AF98F43-BAE7-4CD1-9C2D-82A1D3D1194F}" srcOrd="6" destOrd="0" presId="urn:microsoft.com/office/officeart/2011/layout/HexagonRadial"/>
    <dgm:cxn modelId="{3615BB34-973E-4CC5-B35E-1263370B2DCF}" type="presParOf" srcId="{AD70EE8E-33C6-4EA5-8A9D-D9CD186D11EF}" destId="{38D263CF-6778-45D2-BB32-B3E64D8B447A}" srcOrd="7" destOrd="0" presId="urn:microsoft.com/office/officeart/2011/layout/HexagonRadial"/>
    <dgm:cxn modelId="{19559B18-371F-4AED-9967-22D4E274836E}" type="presParOf" srcId="{38D263CF-6778-45D2-BB32-B3E64D8B447A}" destId="{679625E6-27C0-407A-AB72-4ABC1DB30B98}" srcOrd="0" destOrd="0" presId="urn:microsoft.com/office/officeart/2011/layout/HexagonRadial"/>
    <dgm:cxn modelId="{21CCD9D8-1E09-41CA-80A1-9E7EE11706D9}" type="presParOf" srcId="{AD70EE8E-33C6-4EA5-8A9D-D9CD186D11EF}" destId="{A1B98D70-5FA5-4E45-9F0B-AECFB13D8AF2}" srcOrd="8" destOrd="0" presId="urn:microsoft.com/office/officeart/2011/layout/HexagonRadial"/>
    <dgm:cxn modelId="{14B02DFB-BE2D-4E05-A0C1-E62628D210E5}" type="presParOf" srcId="{AD70EE8E-33C6-4EA5-8A9D-D9CD186D11EF}" destId="{94D689D4-FC81-44F9-B282-2D70BCCF54B6}" srcOrd="9" destOrd="0" presId="urn:microsoft.com/office/officeart/2011/layout/HexagonRadial"/>
    <dgm:cxn modelId="{354BD81D-90CB-4869-A0BB-B7D4AD4EF8DC}" type="presParOf" srcId="{94D689D4-FC81-44F9-B282-2D70BCCF54B6}" destId="{A2B53E06-5A67-454C-BD84-4DF8E0F8041E}" srcOrd="0" destOrd="0" presId="urn:microsoft.com/office/officeart/2011/layout/HexagonRadial"/>
    <dgm:cxn modelId="{88938EF1-467E-49ED-A9A1-665C5839D1BF}" type="presParOf" srcId="{AD70EE8E-33C6-4EA5-8A9D-D9CD186D11EF}" destId="{4220787C-0243-48DF-9CEC-11931D99FA42}" srcOrd="10" destOrd="0" presId="urn:microsoft.com/office/officeart/2011/layout/HexagonRadial"/>
    <dgm:cxn modelId="{75810016-CA92-426C-A620-52EFF6A12C91}" type="presParOf" srcId="{AD70EE8E-33C6-4EA5-8A9D-D9CD186D11EF}" destId="{6CE0DB84-C2F2-4391-BD1E-C9E73C124F82}" srcOrd="11" destOrd="0" presId="urn:microsoft.com/office/officeart/2011/layout/HexagonRadial"/>
    <dgm:cxn modelId="{CA03A409-FF25-4908-A71D-3E3A29A06136}" type="presParOf" srcId="{6CE0DB84-C2F2-4391-BD1E-C9E73C124F82}" destId="{3BECAF3E-04E5-4521-A4B1-5AFD93BFC070}" srcOrd="0" destOrd="0" presId="urn:microsoft.com/office/officeart/2011/layout/HexagonRadial"/>
    <dgm:cxn modelId="{A8C9E52F-A32A-47D9-8E39-F7A2D074D009}" type="presParOf" srcId="{AD70EE8E-33C6-4EA5-8A9D-D9CD186D11EF}" destId="{0889F88E-393A-452C-8917-96ACA5B3FC7F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B5D17-AA0A-40C6-9B6B-2017E496A2B0}">
      <dsp:nvSpPr>
        <dsp:cNvPr id="0" name=""/>
        <dsp:cNvSpPr/>
      </dsp:nvSpPr>
      <dsp:spPr>
        <a:xfrm>
          <a:off x="3186674" y="1460075"/>
          <a:ext cx="1855819" cy="1605359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Systemické</a:t>
          </a:r>
          <a:r>
            <a:rPr lang="en-US" sz="1400" kern="1200" dirty="0"/>
            <a:t> </a:t>
          </a:r>
          <a:r>
            <a:rPr lang="en-US" sz="1400" kern="1200" dirty="0" err="1"/>
            <a:t>princípy</a:t>
          </a:r>
          <a:endParaRPr lang="en-US" sz="1400" kern="1200" dirty="0"/>
        </a:p>
      </dsp:txBody>
      <dsp:txXfrm>
        <a:off x="3494209" y="1726106"/>
        <a:ext cx="1240749" cy="1073297"/>
      </dsp:txXfrm>
    </dsp:sp>
    <dsp:sp modelId="{3625429A-468C-4724-BE5C-966209D68DF2}">
      <dsp:nvSpPr>
        <dsp:cNvPr id="0" name=""/>
        <dsp:cNvSpPr/>
      </dsp:nvSpPr>
      <dsp:spPr>
        <a:xfrm>
          <a:off x="4348774" y="69201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D063DDF-9C31-418A-9BDC-9B37C890FFA2}">
      <dsp:nvSpPr>
        <dsp:cNvPr id="0" name=""/>
        <dsp:cNvSpPr/>
      </dsp:nvSpPr>
      <dsp:spPr>
        <a:xfrm>
          <a:off x="3357622" y="0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Právo</a:t>
          </a:r>
          <a:r>
            <a:rPr lang="en-US" sz="1400" kern="1200" dirty="0"/>
            <a:t> </a:t>
          </a:r>
          <a:r>
            <a:rPr lang="en-US" sz="1400" kern="1200" dirty="0" err="1"/>
            <a:t>byť</a:t>
          </a:r>
          <a:r>
            <a:rPr lang="en-US" sz="1400" kern="1200" dirty="0"/>
            <a:t> </a:t>
          </a:r>
          <a:r>
            <a:rPr lang="en-US" sz="1400" kern="1200" dirty="0" err="1"/>
            <a:t>súčasťou</a:t>
          </a:r>
          <a:r>
            <a:rPr lang="en-US" sz="1400" kern="1200" dirty="0"/>
            <a:t> </a:t>
          </a:r>
          <a:r>
            <a:rPr lang="en-US" sz="1400" kern="1200" dirty="0" err="1"/>
            <a:t>systému</a:t>
          </a:r>
          <a:r>
            <a:rPr lang="en-US" sz="1400" kern="1200" dirty="0"/>
            <a:t> </a:t>
          </a:r>
        </a:p>
      </dsp:txBody>
      <dsp:txXfrm>
        <a:off x="3609656" y="218039"/>
        <a:ext cx="1016763" cy="879619"/>
      </dsp:txXfrm>
    </dsp:sp>
    <dsp:sp modelId="{5B155D6F-DE43-4B01-A48A-BC8805CEA057}">
      <dsp:nvSpPr>
        <dsp:cNvPr id="0" name=""/>
        <dsp:cNvSpPr/>
      </dsp:nvSpPr>
      <dsp:spPr>
        <a:xfrm>
          <a:off x="5165956" y="1819889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11EFE4-905F-4A05-8AF9-31ABAC337F02}">
      <dsp:nvSpPr>
        <dsp:cNvPr id="0" name=""/>
        <dsp:cNvSpPr/>
      </dsp:nvSpPr>
      <dsp:spPr>
        <a:xfrm>
          <a:off x="4752400" y="809242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Rovnováha</a:t>
          </a:r>
          <a:r>
            <a:rPr lang="en-US" sz="1400" kern="1200" dirty="0"/>
            <a:t> </a:t>
          </a:r>
          <a:r>
            <a:rPr lang="en-US" sz="1400" kern="1200" dirty="0" err="1"/>
            <a:t>medzi</a:t>
          </a:r>
          <a:r>
            <a:rPr lang="en-US" sz="1400" kern="1200" dirty="0"/>
            <a:t> </a:t>
          </a:r>
          <a:r>
            <a:rPr lang="en-US" sz="1400" kern="1200" dirty="0" err="1"/>
            <a:t>dávaním</a:t>
          </a:r>
          <a:r>
            <a:rPr lang="en-US" sz="1400" kern="1200" dirty="0"/>
            <a:t> a </a:t>
          </a:r>
          <a:r>
            <a:rPr lang="en-US" sz="1400" kern="1200" dirty="0" err="1"/>
            <a:t>braním</a:t>
          </a:r>
          <a:endParaRPr lang="en-US" sz="1400" kern="1200" dirty="0"/>
        </a:p>
      </dsp:txBody>
      <dsp:txXfrm>
        <a:off x="5004434" y="1027281"/>
        <a:ext cx="1016763" cy="879619"/>
      </dsp:txXfrm>
    </dsp:sp>
    <dsp:sp modelId="{679625E6-27C0-407A-AB72-4ABC1DB30B98}">
      <dsp:nvSpPr>
        <dsp:cNvPr id="0" name=""/>
        <dsp:cNvSpPr/>
      </dsp:nvSpPr>
      <dsp:spPr>
        <a:xfrm>
          <a:off x="4598288" y="309304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F98F43-BAE7-4CD1-9C2D-82A1D3D1194F}">
      <dsp:nvSpPr>
        <dsp:cNvPr id="0" name=""/>
        <dsp:cNvSpPr/>
      </dsp:nvSpPr>
      <dsp:spPr>
        <a:xfrm>
          <a:off x="4752400" y="2400118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Časová</a:t>
          </a:r>
          <a:r>
            <a:rPr lang="en-US" sz="1400" kern="1200" dirty="0"/>
            <a:t> prioritizácia</a:t>
          </a:r>
        </a:p>
      </dsp:txBody>
      <dsp:txXfrm>
        <a:off x="5004434" y="2618157"/>
        <a:ext cx="1016763" cy="879619"/>
      </dsp:txXfrm>
    </dsp:sp>
    <dsp:sp modelId="{A2B53E06-5A67-454C-BD84-4DF8E0F8041E}">
      <dsp:nvSpPr>
        <dsp:cNvPr id="0" name=""/>
        <dsp:cNvSpPr/>
      </dsp:nvSpPr>
      <dsp:spPr>
        <a:xfrm>
          <a:off x="3190127" y="3225201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B98D70-5FA5-4E45-9F0B-AECFB13D8AF2}">
      <dsp:nvSpPr>
        <dsp:cNvPr id="0" name=""/>
        <dsp:cNvSpPr/>
      </dsp:nvSpPr>
      <dsp:spPr>
        <a:xfrm>
          <a:off x="3357622" y="3210265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Kompetencia</a:t>
          </a:r>
          <a:r>
            <a:rPr lang="en-US" sz="1400" kern="1200" dirty="0"/>
            <a:t> má </a:t>
          </a:r>
          <a:r>
            <a:rPr lang="en-US" sz="1400" kern="1200" dirty="0" err="1"/>
            <a:t>vyššiu</a:t>
          </a:r>
          <a:r>
            <a:rPr lang="en-US" sz="1400" kern="1200" dirty="0"/>
            <a:t> </a:t>
          </a:r>
          <a:r>
            <a:rPr lang="en-US" sz="1400" kern="1200" dirty="0" err="1"/>
            <a:t>prioritu</a:t>
          </a:r>
          <a:endParaRPr lang="en-US" sz="1400" kern="1200" dirty="0"/>
        </a:p>
      </dsp:txBody>
      <dsp:txXfrm>
        <a:off x="3609656" y="3428304"/>
        <a:ext cx="1016763" cy="879619"/>
      </dsp:txXfrm>
    </dsp:sp>
    <dsp:sp modelId="{3BECAF3E-04E5-4521-A4B1-5AFD93BFC070}">
      <dsp:nvSpPr>
        <dsp:cNvPr id="0" name=""/>
        <dsp:cNvSpPr/>
      </dsp:nvSpPr>
      <dsp:spPr>
        <a:xfrm>
          <a:off x="2359563" y="2097783"/>
          <a:ext cx="700195" cy="603310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20787C-0243-48DF-9CEC-11931D99FA42}">
      <dsp:nvSpPr>
        <dsp:cNvPr id="0" name=""/>
        <dsp:cNvSpPr/>
      </dsp:nvSpPr>
      <dsp:spPr>
        <a:xfrm>
          <a:off x="1956368" y="2401023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Priorita</a:t>
          </a:r>
          <a:r>
            <a:rPr lang="en-US" sz="1400" kern="1200" dirty="0"/>
            <a:t> je </a:t>
          </a:r>
          <a:r>
            <a:rPr lang="en-US" sz="1400" kern="1200" dirty="0" err="1"/>
            <a:t>daná</a:t>
          </a:r>
          <a:r>
            <a:rPr lang="en-US" sz="1400" kern="1200" dirty="0"/>
            <a:t> podľa </a:t>
          </a:r>
          <a:r>
            <a:rPr lang="en-US" sz="1400" kern="1200" dirty="0" err="1"/>
            <a:t>prínosu</a:t>
          </a:r>
          <a:endParaRPr lang="en-US" sz="1400" kern="1200" dirty="0"/>
        </a:p>
      </dsp:txBody>
      <dsp:txXfrm>
        <a:off x="2208402" y="2619062"/>
        <a:ext cx="1016763" cy="879619"/>
      </dsp:txXfrm>
    </dsp:sp>
    <dsp:sp modelId="{0889F88E-393A-452C-8917-96ACA5B3FC7F}">
      <dsp:nvSpPr>
        <dsp:cNvPr id="0" name=""/>
        <dsp:cNvSpPr/>
      </dsp:nvSpPr>
      <dsp:spPr>
        <a:xfrm>
          <a:off x="1956368" y="807431"/>
          <a:ext cx="1520831" cy="1315697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 err="1"/>
            <a:t>Uznanie</a:t>
          </a:r>
          <a:r>
            <a:rPr lang="en-US" sz="1400" kern="1200" dirty="0"/>
            <a:t> </a:t>
          </a:r>
          <a:r>
            <a:rPr lang="en-US" sz="1400" kern="1200" dirty="0" err="1"/>
            <a:t>toho</a:t>
          </a:r>
          <a:r>
            <a:rPr lang="en-US" sz="1400" kern="1200" dirty="0"/>
            <a:t> čo je</a:t>
          </a:r>
        </a:p>
      </dsp:txBody>
      <dsp:txXfrm>
        <a:off x="2208402" y="1025470"/>
        <a:ext cx="1016763" cy="8796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633CF-9402-6546-9289-AF22ED27D293}" type="datetimeFigureOut">
              <a:rPr lang="sk-SK" smtClean="0"/>
              <a:t>10. 11. 2017</a:t>
            </a:fld>
            <a:endParaRPr lang="sk-SK"/>
          </a:p>
        </p:txBody>
      </p:sp>
      <p:sp>
        <p:nvSpPr>
          <p:cNvPr id="4" name="Zástupný objekt pre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1FC2A-BB0A-6E44-9769-A7F4B9C09762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970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FC2A-BB0A-6E44-9769-A7F4B9C09762}" type="slidenum">
              <a:rPr lang="sk-SK" smtClean="0"/>
              <a:t>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55740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FC2A-BB0A-6E44-9769-A7F4B9C09762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324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Svet práce sa rozpadá na mnohé "scény",  s vlastnými vednými pozadiami, kultúrami, jazykmi a rituálmi.</a:t>
            </a:r>
            <a:endParaRPr lang="en-US" dirty="0"/>
          </a:p>
          <a:p>
            <a:endParaRPr lang="sk-S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1FC2A-BB0A-6E44-9769-A7F4B9C09762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97426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</p:spTree>
    <p:extLst>
      <p:ext uri="{BB962C8B-B14F-4D97-AF65-F5344CB8AC3E}">
        <p14:creationId xmlns:p14="http://schemas.microsoft.com/office/powerpoint/2010/main" val="1446874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01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88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94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10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47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3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62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629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5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306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64345" cy="4507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2F2F2">
              <a:alpha val="63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edit</a:t>
            </a:r>
            <a:r>
              <a:rPr lang="cs-CZ" dirty="0"/>
              <a:t> Master text </a:t>
            </a:r>
            <a:r>
              <a:rPr lang="cs-CZ" dirty="0" err="1"/>
              <a:t>styles</a:t>
            </a:r>
            <a:endParaRPr lang="cs-CZ" dirty="0"/>
          </a:p>
          <a:p>
            <a:pPr lvl="1"/>
            <a:r>
              <a:rPr lang="cs-CZ" dirty="0"/>
              <a:t>Second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skerville Old Face" panose="02020602080505020303" pitchFamily="18" charset="0"/>
              </a:defRPr>
            </a:lvl1pPr>
          </a:lstStyle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Baskerville Old Face" panose="02020602080505020303" pitchFamily="18" charset="0"/>
              </a:defRPr>
            </a:lvl1pPr>
          </a:lstStyle>
          <a:p>
            <a:r>
              <a:rPr lang="en-US"/>
              <a:t>SMBA ACADEMY - MBA Manažerská produktivita a osobní rozvoj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Baskerville Old Face" panose="02020602080505020303" pitchFamily="18" charset="0"/>
              </a:defRPr>
            </a:lvl1pPr>
          </a:lstStyle>
          <a:p>
            <a:fld id="{9D275D2D-F873-5C45-85C4-A808458CE9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541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Baskerville Old Face" panose="02020602080505020303" pitchFamily="18" charset="0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Baskerville Old Face" panose="02020602080505020303" pitchFamily="18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emf"/><Relationship Id="rId4" Type="http://schemas.openxmlformats.org/officeDocument/2006/relationships/image" Target="../media/image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reerfitter.com/free_test/careerbuilder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wmf"/><Relationship Id="rId4" Type="http://schemas.openxmlformats.org/officeDocument/2006/relationships/package" Target="../embeddings/Microsoft_Word_Document.docx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36419" y="2116570"/>
            <a:ext cx="7772400" cy="1831975"/>
          </a:xfrm>
        </p:spPr>
        <p:txBody>
          <a:bodyPr>
            <a:noAutofit/>
          </a:bodyPr>
          <a:lstStyle/>
          <a:p>
            <a:r>
              <a:rPr lang="sk-SK" dirty="0"/>
              <a:t>POZNANIE SEBA – URČENIE SMERU A RÝCHLOSTI ROZVOJA</a:t>
            </a:r>
            <a:endParaRPr lang="sk-SK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690937" y="4828742"/>
            <a:ext cx="5072063" cy="934748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MUDr. Elena Marušáková</a:t>
            </a:r>
          </a:p>
          <a:p>
            <a:r>
              <a:rPr lang="sk-SK" sz="2400" dirty="0"/>
              <a:t>M&amp;C Consulting Group s.r.o.</a:t>
            </a:r>
          </a:p>
        </p:txBody>
      </p:sp>
    </p:spTree>
    <p:extLst>
      <p:ext uri="{BB962C8B-B14F-4D97-AF65-F5344CB8AC3E}">
        <p14:creationId xmlns:p14="http://schemas.microsoft.com/office/powerpoint/2010/main" val="10476252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0C0B-D3E8-4062-8771-5D6593BE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KARIÉRNE KOTVY – A </a:t>
            </a:r>
            <a:r>
              <a:rPr lang="en-US" dirty="0" err="1"/>
              <a:t>exc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9C9E1-9B02-4EA7-AD14-F619F6F8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CACA9-BC66-4A66-BFC6-0EBAB868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1AD03-13ED-4EBF-ACF7-C062C2B2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5B75D3C-2EF6-40B3-92DD-E172E8E6368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5855" y="5513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8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5B75D3C-2EF6-40B3-92DD-E172E8E636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855" y="5513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B7C6FB8-5A5C-4D07-AC38-6E3767D02C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89FE86-C22F-4D8C-A95E-0F4469EFC0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56" y="1700863"/>
            <a:ext cx="8049444" cy="44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275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KARIÉRNE KOTVY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32199"/>
            <a:ext cx="8229600" cy="484508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3474" y="369382"/>
            <a:ext cx="1430267" cy="95351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7892B80-6917-44F4-8DF6-7184027CF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8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Font typeface="+mj-lt"/>
              <a:buAutoNum type="arabicPeriod"/>
            </a:pPr>
            <a:r>
              <a:rPr lang="sk-SK" sz="2000" dirty="0"/>
              <a:t>Čo máte naozaj radi? Napíšte si 5 vecí, ktoré máte radi. Napr.  niekto, kto miluje oblečenie a vie kresliť, môže byť </a:t>
            </a:r>
            <a:r>
              <a:rPr lang="sk-SK" sz="2000" dirty="0" err="1"/>
              <a:t>úspešn</a:t>
            </a:r>
            <a:r>
              <a:rPr lang="en-US" sz="2000" dirty="0"/>
              <a:t>ý</a:t>
            </a:r>
            <a:r>
              <a:rPr lang="sk-SK" sz="2000" dirty="0"/>
              <a:t> ako návrhár odevov, kostýmov...</a:t>
            </a:r>
          </a:p>
          <a:p>
            <a:pPr algn="just">
              <a:buFont typeface="+mj-lt"/>
              <a:buAutoNum type="arabicPeriod"/>
            </a:pPr>
            <a:endParaRPr lang="sk-SK" sz="2000" dirty="0"/>
          </a:p>
          <a:p>
            <a:pPr algn="just">
              <a:buFont typeface="+mj-lt"/>
              <a:buAutoNum type="arabicPeriod"/>
            </a:pPr>
            <a:r>
              <a:rPr lang="sk-SK" sz="2000" dirty="0"/>
              <a:t>Na zemi je 8 označených kotiev, strávte na každej 5 sekúnd, zapamätajte si pocit a postavte sa na to miesto, kde ste mali najsúladnejší pocit.</a:t>
            </a:r>
          </a:p>
          <a:p>
            <a:pPr algn="just">
              <a:buFont typeface="+mj-lt"/>
              <a:buAutoNum type="arabicPeriod"/>
            </a:pPr>
            <a:endParaRPr lang="sk-SK" sz="2000" dirty="0"/>
          </a:p>
          <a:p>
            <a:pPr algn="just">
              <a:buFont typeface="+mj-lt"/>
              <a:buAutoNum type="arabicPeriod"/>
            </a:pPr>
            <a:r>
              <a:rPr lang="sk-SK" sz="2000" dirty="0"/>
              <a:t>Zistite od svojich blízkych (aspoň 5 z troch rôznych prostredí), aké silné stránky na vás vnímajú.</a:t>
            </a:r>
          </a:p>
          <a:p>
            <a:pPr algn="just">
              <a:buFont typeface="+mj-lt"/>
              <a:buAutoNum type="arabicPeriod"/>
            </a:pPr>
            <a:endParaRPr lang="sk-SK" sz="2000" dirty="0"/>
          </a:p>
          <a:p>
            <a:pPr algn="just">
              <a:buFont typeface="+mj-lt"/>
              <a:buAutoNum type="arabicPeriod"/>
            </a:pPr>
            <a:r>
              <a:rPr lang="sk-SK" sz="2000" dirty="0"/>
              <a:t>Viete kde ste a viete kam sa môžete posunúť. Spíšte si </a:t>
            </a:r>
          </a:p>
          <a:p>
            <a:pPr lvl="1" algn="just">
              <a:buFont typeface="Wingdings" panose="05000000000000000000" pitchFamily="2" charset="2"/>
              <a:buChar char="§"/>
            </a:pPr>
            <a:r>
              <a:rPr lang="sk-SK" sz="1700" dirty="0"/>
              <a:t>školenia, tréningy, výcviky, supervízie, ktoré budete potrebovať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k-SK" sz="1700" dirty="0"/>
              <a:t>podporovateľa, urobte si kruh významných ľudí,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sk-SK" sz="1700" dirty="0"/>
              <a:t>aké prekážky sa môžu objaviť a čo vám pomôže ich prekonať.</a:t>
            </a:r>
          </a:p>
          <a:p>
            <a:pPr algn="just">
              <a:buFont typeface="+mj-lt"/>
              <a:buAutoNum type="arabicPeriod"/>
            </a:pPr>
            <a:endParaRPr lang="sk-SK" sz="2000" dirty="0"/>
          </a:p>
          <a:p>
            <a:pPr algn="just">
              <a:buFont typeface="+mj-lt"/>
              <a:buAutoNum type="arabicPeriod"/>
            </a:pPr>
            <a:r>
              <a:rPr lang="sk-SK" sz="2000" dirty="0"/>
              <a:t>Nastavte si plán.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42107"/>
            <a:ext cx="8229600" cy="1143000"/>
          </a:xfrm>
          <a:prstGeom prst="rect">
            <a:avLst/>
          </a:prstGeom>
          <a:solidFill>
            <a:srgbClr val="F2F2F2">
              <a:alpha val="63000"/>
            </a:srgbClr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Baskerville Old Face" panose="02020602080505020303" pitchFamily="18" charset="0"/>
                <a:ea typeface="+mj-ea"/>
                <a:cs typeface="+mj-cs"/>
              </a:defRPr>
            </a:lvl1pPr>
          </a:lstStyle>
          <a:p>
            <a:r>
              <a:rPr lang="sk-SK" dirty="0"/>
              <a:t>KARIÉRNE KOTVY</a:t>
            </a:r>
          </a:p>
          <a:p>
            <a:r>
              <a:rPr lang="sk-SK" dirty="0"/>
              <a:t>cvičenie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81" y="436851"/>
            <a:ext cx="1430267" cy="95351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5D8554-894A-4F2D-8AEE-3E1E98F54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416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9D3D89-8945-4A19-9A8C-A3D74B61C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Koučing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81BE81-268E-4EC5-9084-17AB1D23C0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05778"/>
            <a:ext cx="8229600" cy="4620385"/>
          </a:xfrm>
        </p:spPr>
        <p:txBody>
          <a:bodyPr>
            <a:normAutofit fontScale="92500" lnSpcReduction="20000"/>
          </a:bodyPr>
          <a:lstStyle/>
          <a:p>
            <a:pPr marL="1089025" indent="-457200"/>
            <a:r>
              <a:rPr lang="en-US" dirty="0" err="1"/>
              <a:t>Individuálny</a:t>
            </a:r>
            <a:endParaRPr lang="en-US" dirty="0"/>
          </a:p>
          <a:p>
            <a:pPr marL="1089025" indent="-457200"/>
            <a:r>
              <a:rPr lang="en-US" dirty="0" err="1"/>
              <a:t>Tímový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k-SK" sz="2800" dirty="0"/>
              <a:t>Systémový prístup</a:t>
            </a:r>
            <a:r>
              <a:rPr lang="en-US" sz="28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náhľad</a:t>
            </a:r>
            <a:r>
              <a:rPr lang="en-US" sz="2800" dirty="0"/>
              <a:t> na</a:t>
            </a:r>
            <a:r>
              <a:rPr lang="sk-SK" sz="2800" dirty="0"/>
              <a:t> situáciu alebo problém v celom svojom kontexte, </a:t>
            </a:r>
            <a:endParaRPr lang="en-US" sz="2800" dirty="0"/>
          </a:p>
          <a:p>
            <a:pPr>
              <a:buFont typeface="Wingdings" panose="05000000000000000000" pitchFamily="2" charset="2"/>
              <a:buChar char="ü"/>
            </a:pPr>
            <a:r>
              <a:rPr lang="sk-SK" sz="2800" dirty="0" err="1"/>
              <a:t>pr</a:t>
            </a:r>
            <a:r>
              <a:rPr lang="en-US" sz="2800" dirty="0" err="1"/>
              <a:t>áca</a:t>
            </a:r>
            <a:r>
              <a:rPr lang="sk-SK" sz="2800" dirty="0"/>
              <a:t> s prvkami v súčasnom systéme</a:t>
            </a:r>
            <a:r>
              <a:rPr lang="en-US" sz="2800" dirty="0"/>
              <a:t> – </a:t>
            </a:r>
            <a:r>
              <a:rPr lang="en-US" sz="2800" dirty="0" err="1"/>
              <a:t>identifikácia</a:t>
            </a:r>
            <a:r>
              <a:rPr lang="en-US" sz="2800" dirty="0"/>
              <a:t> f</a:t>
            </a:r>
            <a:r>
              <a:rPr lang="sk-SK" sz="2800" dirty="0" err="1"/>
              <a:t>unkčné</a:t>
            </a:r>
            <a:r>
              <a:rPr lang="sk-SK" sz="2800" dirty="0"/>
              <a:t> </a:t>
            </a:r>
            <a:r>
              <a:rPr lang="en-US" sz="2800" dirty="0"/>
              <a:t>a </a:t>
            </a:r>
            <a:r>
              <a:rPr lang="en-US" sz="2800" dirty="0" err="1"/>
              <a:t>rušivých</a:t>
            </a:r>
            <a:r>
              <a:rPr lang="en-US" sz="2800" dirty="0"/>
              <a:t> </a:t>
            </a:r>
            <a:r>
              <a:rPr lang="sk-SK" sz="2800" dirty="0" err="1"/>
              <a:t>prvk</a:t>
            </a:r>
            <a:r>
              <a:rPr lang="en-US" sz="2800" dirty="0"/>
              <a:t>ov </a:t>
            </a:r>
            <a:r>
              <a:rPr lang="sk-SK" sz="2800" dirty="0"/>
              <a:t>alebo vzťah</a:t>
            </a:r>
            <a:r>
              <a:rPr lang="en-US" sz="2800" dirty="0"/>
              <a:t>ov</a:t>
            </a:r>
            <a:r>
              <a:rPr lang="sk-SK" sz="2800" dirty="0"/>
              <a:t> medzi </a:t>
            </a:r>
            <a:r>
              <a:rPr lang="en-US" sz="2800" dirty="0" err="1"/>
              <a:t>nimi</a:t>
            </a:r>
            <a:r>
              <a:rPr lang="en-US" sz="2800" dirty="0"/>
              <a:t>,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800" dirty="0" err="1"/>
              <a:t>Modelovanie</a:t>
            </a:r>
            <a:r>
              <a:rPr lang="en-US" sz="2800" dirty="0"/>
              <a:t> “</a:t>
            </a:r>
            <a:r>
              <a:rPr lang="en-US" sz="2800" dirty="0" err="1"/>
              <a:t>lepšieho</a:t>
            </a:r>
            <a:r>
              <a:rPr lang="en-US" sz="2800" dirty="0"/>
              <a:t>”.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F4B13-A8D2-402B-A1E8-435DF12BB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D4B60-B992-4206-A8BC-91B3A0DEE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50FF04-EEEE-4E16-8C0E-ADD3A304C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13</a:t>
            </a:fld>
            <a:endParaRPr lang="en-US"/>
          </a:p>
        </p:txBody>
      </p:sp>
      <p:sp>
        <p:nvSpPr>
          <p:cNvPr id="7" name="Arrow: Left-Right 6">
            <a:extLst>
              <a:ext uri="{FF2B5EF4-FFF2-40B4-BE49-F238E27FC236}">
                <a16:creationId xmlns:a16="http://schemas.microsoft.com/office/drawing/2014/main" id="{6271F2CF-03DF-4B5B-8117-0058D226CFD8}"/>
              </a:ext>
            </a:extLst>
          </p:cNvPr>
          <p:cNvSpPr/>
          <p:nvPr/>
        </p:nvSpPr>
        <p:spPr>
          <a:xfrm rot="5400000">
            <a:off x="3283889" y="2835637"/>
            <a:ext cx="1299044" cy="5774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70390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0B0FF-7844-45C7-86BE-867CC72FA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Základné</a:t>
            </a:r>
            <a:r>
              <a:rPr lang="en-US" dirty="0"/>
              <a:t> </a:t>
            </a:r>
            <a:r>
              <a:rPr lang="en-US" dirty="0" err="1"/>
              <a:t>princípy</a:t>
            </a:r>
            <a:r>
              <a:rPr lang="en-US" dirty="0"/>
              <a:t> </a:t>
            </a:r>
            <a:r>
              <a:rPr lang="en-US" dirty="0" err="1"/>
              <a:t>fungovania</a:t>
            </a:r>
            <a:r>
              <a:rPr lang="en-US" dirty="0"/>
              <a:t> organizácie</a:t>
            </a:r>
            <a:endParaRPr lang="sk-SK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EB3AA91-818A-444D-BEC0-DF59652D22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98730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D248-72C8-4F60-B33F-EFDFBB80C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EFA9AE-9A88-4BF9-A26A-2212BB5E2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FD5DC-0733-49C8-BA1F-82DF81A56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193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41D43-0C4F-4F21-8554-4EEC15109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Postupnosť</a:t>
            </a:r>
            <a:r>
              <a:rPr lang="en-US" dirty="0"/>
              <a:t> </a:t>
            </a:r>
            <a:r>
              <a:rPr lang="en-US" dirty="0" err="1"/>
              <a:t>koučingu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2F2D7-8E74-4777-9E9E-5FFF30FC9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Definovanie</a:t>
            </a:r>
            <a:r>
              <a:rPr lang="en-US" dirty="0"/>
              <a:t>  </a:t>
            </a:r>
            <a:r>
              <a:rPr lang="sk-SK" dirty="0" err="1"/>
              <a:t>otázk</a:t>
            </a:r>
            <a:r>
              <a:rPr lang="en-US" dirty="0"/>
              <a:t>y </a:t>
            </a:r>
            <a:r>
              <a:rPr lang="en-US" dirty="0" err="1"/>
              <a:t>klientom</a:t>
            </a:r>
            <a:r>
              <a:rPr lang="sk-SK" dirty="0"/>
              <a:t>. 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I</a:t>
            </a:r>
            <a:r>
              <a:rPr lang="sk-SK" dirty="0" err="1"/>
              <a:t>dentifik</a:t>
            </a:r>
            <a:r>
              <a:rPr lang="en-US" dirty="0" err="1"/>
              <a:t>ácia</a:t>
            </a:r>
            <a:r>
              <a:rPr lang="sk-SK" dirty="0"/>
              <a:t> kľúčov</a:t>
            </a:r>
            <a:r>
              <a:rPr lang="en-US" dirty="0" err="1"/>
              <a:t>ých</a:t>
            </a:r>
            <a:r>
              <a:rPr lang="sk-SK" dirty="0"/>
              <a:t> </a:t>
            </a:r>
            <a:r>
              <a:rPr lang="sk-SK" dirty="0" err="1"/>
              <a:t>prvk</a:t>
            </a:r>
            <a:r>
              <a:rPr lang="en-US" dirty="0"/>
              <a:t>ov</a:t>
            </a:r>
            <a:r>
              <a:rPr lang="sk-SK" dirty="0"/>
              <a:t> tak, aby klient vedel mapovať situáciu prostredníctvom vizualizácie systému použitím kľúčových prvkov. 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Vytvorenie</a:t>
            </a:r>
            <a:r>
              <a:rPr lang="en-US" dirty="0"/>
              <a:t> </a:t>
            </a:r>
            <a:r>
              <a:rPr lang="en-US" dirty="0" err="1"/>
              <a:t>náhľadu</a:t>
            </a:r>
            <a:r>
              <a:rPr lang="en-US" dirty="0"/>
              <a:t> a </a:t>
            </a:r>
            <a:r>
              <a:rPr lang="sk-SK" dirty="0"/>
              <a:t>pochop</a:t>
            </a:r>
            <a:r>
              <a:rPr lang="en-US" dirty="0" err="1"/>
              <a:t>enie</a:t>
            </a:r>
            <a:r>
              <a:rPr lang="sk-SK" dirty="0"/>
              <a:t> </a:t>
            </a:r>
            <a:r>
              <a:rPr lang="sk-SK" dirty="0" err="1"/>
              <a:t>dynamik</a:t>
            </a:r>
            <a:r>
              <a:rPr lang="en-US" dirty="0"/>
              <a:t>y</a:t>
            </a:r>
            <a:r>
              <a:rPr lang="sk-SK" dirty="0"/>
              <a:t> vrátane aspektov, ktoré sú zjavne neviditeľné</a:t>
            </a:r>
            <a:r>
              <a:rPr lang="en-US" dirty="0"/>
              <a:t> (peacock tale)</a:t>
            </a:r>
            <a:r>
              <a:rPr lang="sk-SK" dirty="0"/>
              <a:t>.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Sprevádzanie</a:t>
            </a:r>
            <a:r>
              <a:rPr lang="en-US" dirty="0"/>
              <a:t> </a:t>
            </a:r>
            <a:r>
              <a:rPr lang="sk-SK" dirty="0"/>
              <a:t>klienta </a:t>
            </a:r>
            <a:r>
              <a:rPr lang="en-US" dirty="0"/>
              <a:t>a </a:t>
            </a:r>
            <a:r>
              <a:rPr lang="sk-SK" dirty="0"/>
              <a:t>preskúma</a:t>
            </a:r>
            <a:r>
              <a:rPr lang="en-US" dirty="0" err="1"/>
              <a:t>nie</a:t>
            </a:r>
            <a:r>
              <a:rPr lang="sk-SK" dirty="0"/>
              <a:t>, ako posunúť systém smerom k tomu, čo je pre systém lepšie. 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N</a:t>
            </a:r>
            <a:r>
              <a:rPr lang="sk-SK" dirty="0" err="1"/>
              <a:t>ávrh</a:t>
            </a:r>
            <a:r>
              <a:rPr lang="sk-SK" dirty="0"/>
              <a:t> na nové lepšie postavenie v systéme </a:t>
            </a:r>
            <a:r>
              <a:rPr lang="sk-SK" dirty="0" err="1"/>
              <a:t>zachytiteľn</a:t>
            </a:r>
            <a:r>
              <a:rPr lang="en-US" dirty="0" err="1"/>
              <a:t>ou</a:t>
            </a:r>
            <a:r>
              <a:rPr lang="en-US" dirty="0"/>
              <a:t> a </a:t>
            </a:r>
            <a:r>
              <a:rPr lang="en-US" dirty="0" err="1"/>
              <a:t>akceptovateľnou</a:t>
            </a:r>
            <a:r>
              <a:rPr lang="en-US" dirty="0"/>
              <a:t> </a:t>
            </a:r>
            <a:r>
              <a:rPr lang="en-US" dirty="0" err="1"/>
              <a:t>formou</a:t>
            </a:r>
            <a:r>
              <a:rPr lang="sk-SK" dirty="0"/>
              <a:t>. 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 err="1"/>
              <a:t>Definovanie</a:t>
            </a:r>
            <a:r>
              <a:rPr lang="en-US" dirty="0"/>
              <a:t> </a:t>
            </a:r>
            <a:r>
              <a:rPr lang="sk-SK" dirty="0" err="1"/>
              <a:t>ďalš</a:t>
            </a:r>
            <a:r>
              <a:rPr lang="en-US" dirty="0" err="1"/>
              <a:t>ích</a:t>
            </a:r>
            <a:r>
              <a:rPr lang="sk-SK" dirty="0"/>
              <a:t> krok</a:t>
            </a:r>
            <a:r>
              <a:rPr lang="en-US" dirty="0"/>
              <a:t>ov</a:t>
            </a:r>
            <a:r>
              <a:rPr lang="sk-SK" dirty="0"/>
              <a:t>, ktoré je </a:t>
            </a:r>
            <a:r>
              <a:rPr lang="sk-SK" dirty="0" err="1"/>
              <a:t>potreb</a:t>
            </a:r>
            <a:r>
              <a:rPr lang="en-US" dirty="0"/>
              <a:t>né</a:t>
            </a:r>
            <a:r>
              <a:rPr lang="sk-SK" dirty="0"/>
              <a:t> vykonať, </a:t>
            </a:r>
            <a:r>
              <a:rPr lang="en-US" dirty="0" err="1"/>
              <a:t>tak</a:t>
            </a:r>
            <a:r>
              <a:rPr lang="en-US" dirty="0"/>
              <a:t> </a:t>
            </a:r>
            <a:r>
              <a:rPr lang="sk-SK" dirty="0"/>
              <a:t>na kognitívnej úrovni, </a:t>
            </a:r>
            <a:r>
              <a:rPr lang="en-US" dirty="0"/>
              <a:t>ako </a:t>
            </a:r>
            <a:r>
              <a:rPr lang="sk-SK" dirty="0"/>
              <a:t>aj na existenčnej úrovni</a:t>
            </a:r>
            <a:r>
              <a:rPr lang="en-US" dirty="0"/>
              <a:t> (</a:t>
            </a:r>
            <a:r>
              <a:rPr lang="sk-SK" dirty="0"/>
              <a:t>myšlienky, emócie a pocity</a:t>
            </a:r>
            <a:r>
              <a:rPr lang="en-US" dirty="0"/>
              <a:t>)</a:t>
            </a:r>
            <a:r>
              <a:rPr lang="sk-SK" dirty="0"/>
              <a:t>.</a:t>
            </a:r>
            <a:endParaRPr lang="en-US" dirty="0"/>
          </a:p>
          <a:p>
            <a:pPr marL="514350" indent="-514350" algn="just">
              <a:buFont typeface="+mj-lt"/>
              <a:buAutoNum type="arabicPeriod"/>
            </a:pPr>
            <a:r>
              <a:rPr lang="en-US" dirty="0"/>
              <a:t>K</a:t>
            </a:r>
            <a:r>
              <a:rPr lang="sk-SK" dirty="0" err="1"/>
              <a:t>lient</a:t>
            </a:r>
            <a:r>
              <a:rPr lang="en-US" dirty="0"/>
              <a:t> </a:t>
            </a:r>
            <a:r>
              <a:rPr lang="en-US" dirty="0" err="1"/>
              <a:t>dostáva</a:t>
            </a:r>
            <a:r>
              <a:rPr lang="en-US" dirty="0"/>
              <a:t> do </a:t>
            </a:r>
            <a:r>
              <a:rPr lang="en-US" dirty="0" err="1"/>
              <a:t>vedomia</a:t>
            </a:r>
            <a:r>
              <a:rPr lang="en-US" dirty="0"/>
              <a:t> </a:t>
            </a:r>
            <a:r>
              <a:rPr lang="en-US" dirty="0" err="1"/>
              <a:t>nástroje</a:t>
            </a:r>
            <a:r>
              <a:rPr lang="en-US" dirty="0"/>
              <a:t> na </a:t>
            </a:r>
            <a:r>
              <a:rPr lang="en-US" dirty="0" err="1"/>
              <a:t>zmenu</a:t>
            </a:r>
            <a:r>
              <a:rPr lang="sk-SK" dirty="0"/>
              <a:t> svoj</a:t>
            </a:r>
            <a:r>
              <a:rPr lang="en-US" dirty="0" err="1"/>
              <a:t>ej</a:t>
            </a:r>
            <a:r>
              <a:rPr lang="sk-SK" dirty="0"/>
              <a:t> </a:t>
            </a:r>
            <a:r>
              <a:rPr lang="sk-SK" dirty="0" err="1"/>
              <a:t>pozíci</a:t>
            </a:r>
            <a:r>
              <a:rPr lang="en-US" dirty="0"/>
              <a:t>e</a:t>
            </a:r>
            <a:r>
              <a:rPr lang="sk-SK" dirty="0"/>
              <a:t> v systéme tak, aby došlo k potrebnej zmene</a:t>
            </a:r>
            <a:r>
              <a:rPr lang="en-US" dirty="0"/>
              <a:t> </a:t>
            </a:r>
            <a:r>
              <a:rPr lang="sk-SK" dirty="0"/>
              <a:t>aj v realite.</a:t>
            </a:r>
            <a:endParaRPr lang="en-US" dirty="0"/>
          </a:p>
          <a:p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0DA39-8C1B-4B10-8386-D5CCCFF1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B9B6C-F714-475E-B747-9E02C8F79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2D81AD-AE94-4670-9E65-66B866C90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13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EE772-B868-4589-AAF7-BC753C2B5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Cvičenie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88AA17-15B5-4E5D-B1B4-1C03F8A62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Časový</a:t>
            </a:r>
            <a:r>
              <a:rPr lang="en-US" dirty="0"/>
              <a:t> </a:t>
            </a:r>
            <a:r>
              <a:rPr lang="en-US" dirty="0" err="1"/>
              <a:t>kruh</a:t>
            </a:r>
            <a:endParaRPr lang="en-US" dirty="0"/>
          </a:p>
          <a:p>
            <a:endParaRPr lang="en-US" dirty="0"/>
          </a:p>
          <a:p>
            <a:r>
              <a:rPr lang="en-US" dirty="0"/>
              <a:t>V </a:t>
            </a:r>
            <a:r>
              <a:rPr lang="en-US" dirty="0" err="1"/>
              <a:t>dvojici</a:t>
            </a:r>
            <a:r>
              <a:rPr lang="en-US" dirty="0"/>
              <a:t> - </a:t>
            </a:r>
            <a:r>
              <a:rPr lang="en-US" dirty="0" err="1"/>
              <a:t>problém</a:t>
            </a:r>
            <a:r>
              <a:rPr lang="en-US" dirty="0"/>
              <a:t> a čo je </a:t>
            </a:r>
            <a:r>
              <a:rPr lang="en-US" dirty="0" err="1"/>
              <a:t>lepšie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Tetraléma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CEC7-E400-400A-A469-51B77889F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89CC7-C8D8-442D-9C77-4B2D1F81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20613-523B-496F-8DE7-1753EFC96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7420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44000" cy="5143500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5400000">
            <a:off x="1390996" y="2281705"/>
            <a:ext cx="266008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5400000">
            <a:off x="1792778" y="2529803"/>
            <a:ext cx="266008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57200" y="31374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Plánovač</a:t>
            </a:r>
            <a:endParaRPr lang="en-US" sz="2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34F877-5467-4C1E-B03D-1AB4C4440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4893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BFDD-9217-4D47-BDBB-AF66E9AE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Plánovanie</a:t>
            </a:r>
            <a:r>
              <a:rPr lang="en-US" dirty="0"/>
              <a:t> </a:t>
            </a:r>
            <a:r>
              <a:rPr lang="en-US" dirty="0" err="1"/>
              <a:t>inak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29A357-EADD-4B7B-A7A5-91F6D84771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Od </a:t>
            </a:r>
            <a:r>
              <a:rPr lang="en-US" dirty="0" err="1"/>
              <a:t>budúcnosti</a:t>
            </a:r>
            <a:r>
              <a:rPr lang="en-US" dirty="0"/>
              <a:t> </a:t>
            </a:r>
            <a:r>
              <a:rPr lang="en-US" dirty="0" err="1"/>
              <a:t>ku</a:t>
            </a:r>
            <a:r>
              <a:rPr lang="en-US" dirty="0"/>
              <a:t> </a:t>
            </a:r>
            <a:r>
              <a:rPr lang="en-US" dirty="0" err="1"/>
              <a:t>prítomnosti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Časová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s </a:t>
            </a:r>
            <a:r>
              <a:rPr lang="en-US" dirty="0" err="1"/>
              <a:t>označením</a:t>
            </a:r>
            <a:r>
              <a:rPr lang="en-US" dirty="0"/>
              <a:t> </a:t>
            </a:r>
            <a:r>
              <a:rPr lang="en-US" dirty="0" err="1"/>
              <a:t>míľnikov</a:t>
            </a:r>
            <a:endParaRPr lang="en-US" dirty="0"/>
          </a:p>
          <a:p>
            <a:endParaRPr lang="en-US" dirty="0"/>
          </a:p>
          <a:p>
            <a:r>
              <a:rPr lang="en-US" dirty="0"/>
              <a:t>Čo </a:t>
            </a:r>
            <a:r>
              <a:rPr lang="en-US" dirty="0" err="1"/>
              <a:t>urobím</a:t>
            </a:r>
            <a:r>
              <a:rPr lang="en-US" dirty="0"/>
              <a:t> ako </a:t>
            </a:r>
            <a:r>
              <a:rPr lang="en-US" dirty="0" err="1"/>
              <a:t>prvé</a:t>
            </a:r>
            <a:r>
              <a:rPr lang="en-US" dirty="0"/>
              <a:t> je to, čo je </a:t>
            </a:r>
            <a:r>
              <a:rPr lang="en-US" dirty="0" err="1"/>
              <a:t>zaznačené</a:t>
            </a:r>
            <a:r>
              <a:rPr lang="en-US" dirty="0"/>
              <a:t> na </a:t>
            </a:r>
            <a:r>
              <a:rPr lang="en-US" dirty="0" err="1"/>
              <a:t>reverznej</a:t>
            </a:r>
            <a:r>
              <a:rPr lang="en-US" dirty="0"/>
              <a:t> </a:t>
            </a:r>
            <a:r>
              <a:rPr lang="en-US" dirty="0" err="1"/>
              <a:t>osi</a:t>
            </a:r>
            <a:r>
              <a:rPr lang="en-US" dirty="0"/>
              <a:t> ako </a:t>
            </a:r>
            <a:r>
              <a:rPr lang="en-US" dirty="0" err="1"/>
              <a:t>posledné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D3EE5C-C56B-49C1-87D9-76108827B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85DFC-769F-42E3-B0FB-83B3F4CC1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3FFE-BC7A-4BBF-8050-F69350B5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5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3749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A pre </a:t>
            </a:r>
            <a:r>
              <a:rPr lang="en-US" dirty="0" err="1"/>
              <a:t>úplnosť</a:t>
            </a:r>
            <a:r>
              <a:rPr lang="en-US" dirty="0"/>
              <a:t> aj </a:t>
            </a:r>
            <a:r>
              <a:rPr lang="sk-SK" dirty="0"/>
              <a:t>TESTY </a:t>
            </a:r>
            <a:br>
              <a:rPr lang="sk-SK" dirty="0"/>
            </a:br>
            <a:r>
              <a:rPr lang="sk-SK" sz="2200" dirty="0"/>
              <a:t>POMÔCKA NA ORIENTÁCIU AJ NA SLEDOVANIE POSUNU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k-SK" dirty="0"/>
              <a:t>HOGAN</a:t>
            </a:r>
          </a:p>
          <a:p>
            <a:endParaRPr lang="sk-SK" dirty="0"/>
          </a:p>
          <a:p>
            <a:r>
              <a:rPr lang="sk-SK" dirty="0"/>
              <a:t>360° feedback</a:t>
            </a:r>
          </a:p>
          <a:p>
            <a:endParaRPr lang="sk-SK" dirty="0"/>
          </a:p>
          <a:p>
            <a:r>
              <a:rPr lang="sk-SK" dirty="0"/>
              <a:t>MBTI (</a:t>
            </a:r>
            <a:r>
              <a:rPr lang="en-US" dirty="0"/>
              <a:t>Myers Briggs Type Indicator</a:t>
            </a:r>
            <a:r>
              <a:rPr lang="sk-SK" dirty="0"/>
              <a:t>) </a:t>
            </a:r>
          </a:p>
          <a:p>
            <a:endParaRPr lang="sk-SK" dirty="0">
              <a:hlinkClick r:id="rId3"/>
            </a:endParaRPr>
          </a:p>
          <a:p>
            <a:r>
              <a:rPr lang="en-US" dirty="0">
                <a:hlinkClick r:id="rId3"/>
              </a:rPr>
              <a:t>https://www.careerfitter.com/free_test/careerbuilder</a:t>
            </a:r>
            <a:endParaRPr lang="sk-SK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5675364"/>
              </p:ext>
            </p:extLst>
          </p:nvPr>
        </p:nvGraphicFramePr>
        <p:xfrm>
          <a:off x="7010400" y="386318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10400" y="386318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ACFCB-B3B1-4494-85DA-9CEBA890A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91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OBSAH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sk-SK" dirty="0"/>
          </a:p>
          <a:p>
            <a:r>
              <a:rPr lang="sk-SK" dirty="0"/>
              <a:t>Svet práce</a:t>
            </a:r>
          </a:p>
          <a:p>
            <a:endParaRPr lang="sk-SK" dirty="0"/>
          </a:p>
          <a:p>
            <a:r>
              <a:rPr lang="sk-SK" dirty="0"/>
              <a:t>Teoretické podklady – výber povolania</a:t>
            </a:r>
          </a:p>
          <a:p>
            <a:endParaRPr lang="sk-SK" dirty="0"/>
          </a:p>
          <a:p>
            <a:r>
              <a:rPr lang="sk-SK" dirty="0"/>
              <a:t>Kariérne kotvy</a:t>
            </a:r>
          </a:p>
          <a:p>
            <a:endParaRPr lang="sk-SK" dirty="0"/>
          </a:p>
          <a:p>
            <a:r>
              <a:rPr lang="en-US" dirty="0" err="1"/>
              <a:t>Koučing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sk-SK" dirty="0"/>
              <a:t>Testy</a:t>
            </a:r>
            <a:endParaRPr lang="en-US" dirty="0"/>
          </a:p>
          <a:p>
            <a:endParaRPr lang="sk-SK" dirty="0"/>
          </a:p>
          <a:p>
            <a:r>
              <a:rPr lang="sk-SK" dirty="0"/>
              <a:t>Sumarizácia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3EF3C1-FBDE-4121-B89E-302EBFAC2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6973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Ďakujem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43" b="1324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k-SK" dirty="0"/>
              <a:t>elena.marusakova@mcconsulting.sk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037DBC-2654-4B54-9F8D-7364BD8AF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440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95062-C598-42B3-A602-12E47A190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5703"/>
            <a:ext cx="8229600" cy="4525963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dirty="0"/>
              <a:t>Career Development is a “continuous lifelong process of developmental experiences that focuses on seeking, obtaining and processing information about self, occupational and educational alternatives, life styles and role options” (Hansen, 1976</a:t>
            </a:r>
            <a:r>
              <a:rPr lang="en-US" b="1" dirty="0"/>
              <a:t>). </a:t>
            </a:r>
          </a:p>
          <a:p>
            <a:pPr marL="0" indent="0">
              <a:buNone/>
            </a:pPr>
            <a:endParaRPr lang="en-US" b="1" dirty="0"/>
          </a:p>
          <a:p>
            <a:pPr marL="0" indent="0" algn="just">
              <a:buNone/>
            </a:pPr>
            <a:r>
              <a:rPr lang="en-US" b="1" dirty="0"/>
              <a:t>Career development is the process through which people come to understand them as they relate to the world of work and their role in it.</a:t>
            </a:r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E543A-8C48-48D9-8177-3557C4AA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0919A-F38A-4DED-8405-F2DEBFE55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F66F7E-B54D-4142-8735-37099DD3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36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SVET PRÁCE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840" y="2191168"/>
            <a:ext cx="4164960" cy="2943238"/>
          </a:xfrm>
        </p:spPr>
      </p:pic>
      <p:sp>
        <p:nvSpPr>
          <p:cNvPr id="5" name="Rectangle 4"/>
          <p:cNvSpPr/>
          <p:nvPr/>
        </p:nvSpPr>
        <p:spPr>
          <a:xfrm>
            <a:off x="457200" y="1461738"/>
            <a:ext cx="8229600" cy="77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800"/>
              </a:spcAft>
            </a:pPr>
            <a:r>
              <a:rPr lang="sk-SK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Svet práce – rôzne odvetvia – kreslenie mapy svetu práce spoločne (ukázať odlišnosti vnímania, priorít, rozsahu...)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950798"/>
            <a:ext cx="4003964" cy="279458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E2EA95-00F7-4167-A4E5-355E8893C2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637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SVET PRÁCE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961"/>
            <a:ext cx="8229600" cy="4676361"/>
          </a:xfrm>
        </p:spPr>
        <p:txBody>
          <a:bodyPr>
            <a:normAutofit fontScale="92500" lnSpcReduction="20000"/>
          </a:bodyPr>
          <a:lstStyle/>
          <a:p>
            <a:pPr marL="0" indent="0" algn="ctr" hangingPunct="0">
              <a:buNone/>
            </a:pPr>
            <a:r>
              <a:rPr lang="en-US" sz="1900" b="1" dirty="0"/>
              <a:t>P</a:t>
            </a:r>
            <a:r>
              <a:rPr lang="pl-PL" sz="1900" b="1" dirty="0"/>
              <a:t>oľnohospodárs</a:t>
            </a:r>
            <a:r>
              <a:rPr lang="en-US" sz="1900" b="1" dirty="0"/>
              <a:t>ka – </a:t>
            </a:r>
            <a:r>
              <a:rPr lang="pl-PL" sz="1900" b="1" dirty="0"/>
              <a:t>priemyseln</a:t>
            </a:r>
            <a:r>
              <a:rPr lang="en-US" sz="1900" b="1" dirty="0"/>
              <a:t>á - </a:t>
            </a:r>
            <a:r>
              <a:rPr lang="pl-PL" sz="1900" b="1" dirty="0"/>
              <a:t>informačn</a:t>
            </a:r>
            <a:r>
              <a:rPr lang="en-US" sz="1900" b="1" dirty="0"/>
              <a:t>á</a:t>
            </a:r>
            <a:r>
              <a:rPr lang="pl-PL" sz="1900" b="1" dirty="0"/>
              <a:t> spoločnosť </a:t>
            </a:r>
            <a:r>
              <a:rPr lang="pl-PL" sz="1800" b="1" dirty="0"/>
              <a:t> </a:t>
            </a:r>
            <a:endParaRPr lang="en-US" sz="1800" b="1" dirty="0"/>
          </a:p>
          <a:p>
            <a:pPr algn="just" hangingPunct="0"/>
            <a:endParaRPr lang="en-US" sz="1800" dirty="0"/>
          </a:p>
          <a:p>
            <a:pPr algn="just" hangingPunct="0"/>
            <a:r>
              <a:rPr lang="en-US" sz="1800" dirty="0"/>
              <a:t>A</a:t>
            </a:r>
            <a:r>
              <a:rPr lang="pl-PL" sz="1800" dirty="0"/>
              <a:t>ntik</a:t>
            </a:r>
            <a:r>
              <a:rPr lang="en-US" sz="1800" dirty="0"/>
              <a:t>a </a:t>
            </a:r>
            <a:r>
              <a:rPr lang="en-US" sz="1800" dirty="0" err="1"/>
              <a:t>až</a:t>
            </a:r>
            <a:r>
              <a:rPr lang="en-US" sz="1800" dirty="0"/>
              <a:t> </a:t>
            </a:r>
            <a:r>
              <a:rPr lang="pl-PL" sz="1800" dirty="0"/>
              <a:t>stredovek </a:t>
            </a:r>
            <a:r>
              <a:rPr lang="en-US" sz="1800" dirty="0"/>
              <a:t>- </a:t>
            </a:r>
            <a:r>
              <a:rPr lang="pl-PL" sz="1800" dirty="0"/>
              <a:t>nepracovať považov</a:t>
            </a:r>
            <a:r>
              <a:rPr lang="en-US" sz="1800" dirty="0" err="1"/>
              <a:t>ané</a:t>
            </a:r>
            <a:r>
              <a:rPr lang="pl-PL" sz="1800" dirty="0"/>
              <a:t> za privilégium, pracovali otroci. </a:t>
            </a:r>
          </a:p>
          <a:p>
            <a:pPr algn="just" hangingPunct="0"/>
            <a:r>
              <a:rPr lang="en-US" sz="1800" dirty="0"/>
              <a:t>N</a:t>
            </a:r>
            <a:r>
              <a:rPr lang="pl-PL" sz="1800" dirty="0"/>
              <a:t>ovovek </a:t>
            </a:r>
            <a:r>
              <a:rPr lang="en-US" sz="1800" dirty="0"/>
              <a:t>-</a:t>
            </a:r>
            <a:r>
              <a:rPr lang="pl-PL" sz="1800" dirty="0"/>
              <a:t> z práce prostriedok k sebaurčeniu. Prácou sa dostalo meštianstvo k moci a autorite.</a:t>
            </a:r>
            <a:endParaRPr lang="en-US" sz="1800" dirty="0"/>
          </a:p>
          <a:p>
            <a:pPr algn="just" hangingPunct="0"/>
            <a:r>
              <a:rPr lang="pl-PL" sz="1800" dirty="0"/>
              <a:t>Priemyselná revolúcia </a:t>
            </a:r>
            <a:r>
              <a:rPr lang="en-US" sz="1800" dirty="0"/>
              <a:t>-</a:t>
            </a:r>
            <a:r>
              <a:rPr lang="pl-PL" sz="1800" dirty="0"/>
              <a:t> priemyseln</a:t>
            </a:r>
            <a:r>
              <a:rPr lang="en-US" sz="1800" dirty="0"/>
              <a:t>ý</a:t>
            </a:r>
            <a:r>
              <a:rPr lang="pl-PL" sz="1800" dirty="0"/>
              <a:t> robotník</a:t>
            </a:r>
            <a:r>
              <a:rPr lang="en-US" sz="1800" dirty="0"/>
              <a:t> (</a:t>
            </a:r>
            <a:r>
              <a:rPr lang="pl-PL" sz="1800" dirty="0"/>
              <a:t>hodnotové orientácie ako podriadenosť, kontrola, disciplinovanie a konformita, vsadené do stabilneho hierarchického system</a:t>
            </a:r>
            <a:r>
              <a:rPr lang="en-US" sz="1800" dirty="0"/>
              <a:t>)</a:t>
            </a:r>
            <a:r>
              <a:rPr lang="pl-PL" sz="1800" dirty="0"/>
              <a:t>. Svet sa rozdelil na „komunistický“ a „kapitalistický“ blok. </a:t>
            </a:r>
          </a:p>
          <a:p>
            <a:pPr algn="just" hangingPunct="0"/>
            <a:r>
              <a:rPr lang="pl-PL" sz="1800" dirty="0"/>
              <a:t>Odborové hnutie – (UK...)</a:t>
            </a:r>
            <a:endParaRPr lang="en-US" sz="1800" dirty="0"/>
          </a:p>
          <a:p>
            <a:pPr algn="just" hangingPunct="0"/>
            <a:r>
              <a:rPr lang="pl-PL" sz="1800" dirty="0"/>
              <a:t>60. roky 20. storočia nárast produktivity (technologizácia). </a:t>
            </a:r>
            <a:r>
              <a:rPr lang="en-US" sz="1800" dirty="0" err="1"/>
              <a:t>Viac</a:t>
            </a:r>
            <a:r>
              <a:rPr lang="en-US" sz="1800" dirty="0"/>
              <a:t> </a:t>
            </a:r>
            <a:r>
              <a:rPr lang="en-US" sz="1800" dirty="0" err="1"/>
              <a:t>práv</a:t>
            </a:r>
            <a:r>
              <a:rPr lang="en-US" sz="1800" dirty="0"/>
              <a:t> </a:t>
            </a:r>
            <a:r>
              <a:rPr lang="pl-PL" sz="1800" dirty="0"/>
              <a:t>zamestnanc</a:t>
            </a:r>
            <a:r>
              <a:rPr lang="en-US" sz="1800" dirty="0"/>
              <a:t>om</a:t>
            </a:r>
            <a:r>
              <a:rPr lang="pl-PL" sz="1800" dirty="0"/>
              <a:t> a viac volného času ako dôsledok skracovania pracovného času.</a:t>
            </a:r>
            <a:endParaRPr lang="en-US" sz="1800" dirty="0"/>
          </a:p>
          <a:p>
            <a:pPr algn="just" hangingPunct="0"/>
            <a:r>
              <a:rPr lang="pl-PL" sz="1800" dirty="0"/>
              <a:t>90. roky 20. storočia vrchol produktivity v západnej Európe - pokles nákladov a redukcia stavu personálu, ale aj zlepšenie pracovných podmienok a pracovných foriem </a:t>
            </a:r>
            <a:r>
              <a:rPr lang="en-US" sz="1800" dirty="0"/>
              <a:t>(</a:t>
            </a:r>
            <a:r>
              <a:rPr lang="pl-PL" sz="1800" dirty="0"/>
              <a:t>flexibilný pracovný čas, skupinová práca a spoluúčast zamestnancov</a:t>
            </a:r>
            <a:r>
              <a:rPr lang="en-US" sz="1800" dirty="0"/>
              <a:t>)</a:t>
            </a:r>
            <a:r>
              <a:rPr lang="pl-PL" sz="1800" dirty="0"/>
              <a:t>.</a:t>
            </a:r>
            <a:endParaRPr lang="en-US" sz="1800" dirty="0"/>
          </a:p>
          <a:p>
            <a:pPr algn="just" hangingPunct="0"/>
            <a:r>
              <a:rPr lang="pl-PL" sz="1800" dirty="0"/>
              <a:t>Po páde Sovietskeho Zväzu </a:t>
            </a:r>
            <a:r>
              <a:rPr lang="en-US" sz="1800" dirty="0" err="1"/>
              <a:t>presun</a:t>
            </a:r>
            <a:r>
              <a:rPr lang="en-US" sz="1800" dirty="0"/>
              <a:t> </a:t>
            </a:r>
            <a:r>
              <a:rPr lang="pl-PL" sz="1800" dirty="0"/>
              <a:t>priemyslu náročn</a:t>
            </a:r>
            <a:r>
              <a:rPr lang="en-US" sz="1800" dirty="0" err="1"/>
              <a:t>ého</a:t>
            </a:r>
            <a:r>
              <a:rPr lang="pl-PL" sz="1800" dirty="0"/>
              <a:t> na prácu zo západnej Europy smerom na východ. </a:t>
            </a:r>
            <a:r>
              <a:rPr lang="en-US" sz="1800" dirty="0"/>
              <a:t>Č</a:t>
            </a:r>
            <a:r>
              <a:rPr lang="pl-PL" sz="1800" dirty="0"/>
              <a:t>innosti s vysokou pridanou hodnotou ako výskum, vývoj a dizajn zostali väčšinou v rodných krajinách veľkých koncernov.</a:t>
            </a:r>
            <a:endParaRPr lang="en-US" sz="1800" dirty="0"/>
          </a:p>
          <a:p>
            <a:pPr algn="just" hangingPunct="0"/>
            <a:r>
              <a:rPr lang="pl-PL" sz="1800" b="1" dirty="0"/>
              <a:t>Nový vyrobný</a:t>
            </a:r>
            <a:r>
              <a:rPr lang="en-US" sz="1800" b="1" dirty="0"/>
              <a:t> </a:t>
            </a:r>
            <a:r>
              <a:rPr lang="pl-PL" sz="1800" b="1" dirty="0"/>
              <a:t>faktor sa dnes nazýva vedenie a vzťah. </a:t>
            </a:r>
            <a:r>
              <a:rPr lang="en-US" sz="1800" b="1" dirty="0"/>
              <a:t>V</a:t>
            </a:r>
            <a:r>
              <a:rPr lang="pl-PL" sz="1800" dirty="0"/>
              <a:t>yžaduje </a:t>
            </a:r>
            <a:r>
              <a:rPr lang="en-US" sz="1800" dirty="0" err="1"/>
              <a:t>sa</a:t>
            </a:r>
            <a:r>
              <a:rPr lang="en-US" sz="1800" dirty="0"/>
              <a:t> </a:t>
            </a:r>
            <a:r>
              <a:rPr lang="pl-PL" sz="1800" b="1" dirty="0"/>
              <a:t>flexibilita, mobilita a celo</a:t>
            </a:r>
            <a:r>
              <a:rPr lang="en-US" sz="1800" b="1" dirty="0"/>
              <a:t>ž</a:t>
            </a:r>
            <a:r>
              <a:rPr lang="pl-PL" sz="1800" b="1" dirty="0"/>
              <a:t>ivotné učenie</a:t>
            </a:r>
            <a:r>
              <a:rPr lang="pl-PL" sz="1800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3DCC00-D208-48D5-8BE2-E4C275407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285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/>
              <a:t>TEORETICKÉ PODKLADY  </a:t>
            </a:r>
            <a:br>
              <a:rPr lang="sk-SK" dirty="0"/>
            </a:br>
            <a:r>
              <a:rPr lang="sk-SK" dirty="0"/>
              <a:t>VÝBER POVOLANIA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b="1" dirty="0"/>
          </a:p>
          <a:p>
            <a:r>
              <a:rPr lang="sk-SK" sz="2400" b="1" dirty="0"/>
              <a:t>Genealógia - „dedenie“</a:t>
            </a:r>
          </a:p>
          <a:p>
            <a:pPr marL="984250" lvl="1" indent="-541338">
              <a:buFont typeface="Courier New" panose="02070309020205020404" pitchFamily="49" charset="0"/>
              <a:buChar char="o"/>
            </a:pPr>
            <a:r>
              <a:rPr lang="sk-SK" sz="2400" dirty="0"/>
              <a:t>určitých povolaní,</a:t>
            </a:r>
          </a:p>
          <a:p>
            <a:pPr marL="984250" lvl="1" indent="-541338">
              <a:buFont typeface="Courier New" panose="02070309020205020404" pitchFamily="49" charset="0"/>
              <a:buChar char="o"/>
            </a:pPr>
            <a:r>
              <a:rPr lang="sk-SK" sz="2400" dirty="0"/>
              <a:t>prístupov k práci,</a:t>
            </a:r>
          </a:p>
          <a:p>
            <a:pPr marL="984250" lvl="1" indent="-541338">
              <a:buFont typeface="Courier New" panose="02070309020205020404" pitchFamily="49" charset="0"/>
              <a:buChar char="o"/>
            </a:pPr>
            <a:r>
              <a:rPr lang="sk-SK" sz="2400" dirty="0"/>
              <a:t>vnímania seba, vlastných schopností a možností.</a:t>
            </a:r>
          </a:p>
          <a:p>
            <a:pPr marL="984250" lvl="1" indent="-541338">
              <a:buFont typeface="Courier New" panose="02070309020205020404" pitchFamily="49" charset="0"/>
              <a:buChar char="o"/>
            </a:pPr>
            <a:endParaRPr lang="sk-SK" sz="2400" dirty="0"/>
          </a:p>
          <a:p>
            <a:r>
              <a:rPr lang="sk-SK" sz="2400" b="1" dirty="0"/>
              <a:t>Vplyv okolia</a:t>
            </a:r>
          </a:p>
          <a:p>
            <a:pPr marL="984250" lvl="1" indent="-541338">
              <a:buFont typeface="Courier New" panose="02070309020205020404" pitchFamily="49" charset="0"/>
              <a:buChar char="o"/>
              <a:tabLst>
                <a:tab pos="984250" algn="l"/>
              </a:tabLst>
            </a:pPr>
            <a:r>
              <a:rPr lang="sk-SK" sz="2400" dirty="0"/>
              <a:t>škola, priatelia (</a:t>
            </a:r>
            <a:r>
              <a:rPr lang="sk-SK" sz="2400" dirty="0" err="1"/>
              <a:t>significant</a:t>
            </a:r>
            <a:r>
              <a:rPr lang="sk-SK" sz="2400" dirty="0"/>
              <a:t> </a:t>
            </a:r>
            <a:r>
              <a:rPr lang="sk-SK" sz="2400" dirty="0" err="1"/>
              <a:t>others</a:t>
            </a:r>
            <a:r>
              <a:rPr lang="sk-SK" sz="2400" dirty="0"/>
              <a:t>),</a:t>
            </a:r>
          </a:p>
          <a:p>
            <a:pPr marL="984250" lvl="1" indent="-541338">
              <a:buFont typeface="Courier New" panose="02070309020205020404" pitchFamily="49" charset="0"/>
              <a:buChar char="o"/>
              <a:tabLst>
                <a:tab pos="984250" algn="l"/>
              </a:tabLst>
            </a:pPr>
            <a:r>
              <a:rPr lang="sk-SK" sz="2400" dirty="0"/>
              <a:t>médiá (vzory).</a:t>
            </a:r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390FB-9EF3-419B-9C87-30DE29E67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77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342107"/>
            <a:ext cx="8229600" cy="1143000"/>
          </a:xfrm>
          <a:prstGeom prst="rect">
            <a:avLst/>
          </a:prstGeom>
          <a:solidFill>
            <a:srgbClr val="F2F2F2">
              <a:alpha val="63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Baskerville Old Face" panose="02020602080505020303" pitchFamily="18" charset="0"/>
                <a:ea typeface="+mj-ea"/>
                <a:cs typeface="+mj-cs"/>
              </a:defRPr>
            </a:lvl1pPr>
          </a:lstStyle>
          <a:p>
            <a:r>
              <a:rPr lang="sk-SK"/>
              <a:t>KARIÉRNE KOTVY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281" y="436851"/>
            <a:ext cx="1430267" cy="9535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834" y="552775"/>
            <a:ext cx="1034076" cy="12144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sk-SK" dirty="0"/>
              <a:t>Edgar </a:t>
            </a:r>
            <a:r>
              <a:rPr lang="sk-SK" dirty="0" err="1"/>
              <a:t>Schein</a:t>
            </a:r>
            <a:endParaRPr lang="sk-SK" dirty="0"/>
          </a:p>
          <a:p>
            <a:pPr algn="just"/>
            <a:r>
              <a:rPr lang="sk-SK" dirty="0"/>
              <a:t>"Kariérna kotva" je kombináciou vnímaných oblastí kompetencií, motívov a hodnôt týkajúcich sa výberu profesionálnej práce.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Ľudia volia prácu často z nekompatibilných motívov. Táto situácia má za následok pocity nekľudu a nespokojnosti a stratu produktivity.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Kariérne kotvy - zahŕňajú talenty, motívy, hodnoty a postoje, ktoré poskytujú stabilitu a smerovanie v kariére človeka - je to "motivátor" alebo "vodič" tejto osoby.</a:t>
            </a:r>
          </a:p>
          <a:p>
            <a:pPr algn="just"/>
            <a:endParaRPr lang="sk-SK" dirty="0"/>
          </a:p>
          <a:p>
            <a:pPr algn="just"/>
            <a:r>
              <a:rPr lang="sk-SK" dirty="0"/>
              <a:t>Kariérna kotva je jedným z prvkov vášho seba-obvodu, ktorého sa nevzdáte, aj keď ide náročné rozhodnutia.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9D762C2-45BE-4239-AF7E-46A49EAA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8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0C0B-D3E8-4062-8771-5D6593BE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KARIÉRNE KOTVY - Q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006D8-3643-4552-B225-48483FDDF3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k-SK" dirty="0"/>
              <a:t>Zapíšte si k číslu otázky vami priradené skóre a spočítajte si celkové</a:t>
            </a:r>
            <a:r>
              <a:rPr lang="en-US" dirty="0"/>
              <a:t> </a:t>
            </a:r>
            <a:r>
              <a:rPr lang="sk-SK" dirty="0"/>
              <a:t>skóre každej kotvy.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sk-SK" dirty="0"/>
              <a:t>Čím vyššie číslo, tým viac preferujete danú kotvu.</a:t>
            </a:r>
            <a:br>
              <a:rPr lang="sk-SK" dirty="0"/>
            </a:br>
            <a:endParaRPr lang="en-US" dirty="0"/>
          </a:p>
          <a:p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9C9E1-9B02-4EA7-AD14-F619F6F8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CACA9-BC66-4A66-BFC6-0EBAB868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1AD03-13ED-4EBF-ACF7-C062C2B2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5B75D3C-2EF6-40B3-92DD-E172E8E6368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0719439"/>
              </p:ext>
            </p:extLst>
          </p:nvPr>
        </p:nvGraphicFramePr>
        <p:xfrm>
          <a:off x="775855" y="5513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8" name="Object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855" y="5513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2664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40C0B-D3E8-4062-8771-5D6593BE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KARIÉRNE KOTVY - A</a:t>
            </a:r>
            <a:endParaRPr lang="sk-SK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006D8-3643-4552-B225-48483FDDF3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0458"/>
            <a:ext cx="8229600" cy="4645706"/>
          </a:xfrm>
        </p:spPr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TF- </a:t>
            </a:r>
            <a:r>
              <a:rPr lang="sk-SK" b="1" dirty="0"/>
              <a:t>Odborné/ funkčné schopnosti - expert</a:t>
            </a:r>
            <a:r>
              <a:rPr lang="sk-SK" dirty="0"/>
              <a:t>: otázky č. 1, 9, 17, 26, 35,</a:t>
            </a:r>
            <a:br>
              <a:rPr lang="sk-SK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GM- Všeobecné riadiace schopnosti</a:t>
            </a:r>
            <a:r>
              <a:rPr lang="en-US" b="1" dirty="0"/>
              <a:t>: </a:t>
            </a:r>
            <a:r>
              <a:rPr lang="sk-SK" dirty="0"/>
              <a:t>otázky č. 2,</a:t>
            </a:r>
            <a:r>
              <a:rPr lang="en-US" dirty="0"/>
              <a:t> </a:t>
            </a:r>
            <a:r>
              <a:rPr lang="sk-SK" dirty="0"/>
              <a:t>10, 21, 30,</a:t>
            </a:r>
            <a:r>
              <a:rPr lang="en-US" dirty="0"/>
              <a:t> </a:t>
            </a:r>
            <a:r>
              <a:rPr lang="sk-SK" dirty="0"/>
              <a:t>36</a:t>
            </a:r>
            <a:br>
              <a:rPr lang="sk-SK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AU- Autonómia / nezávislosť</a:t>
            </a:r>
            <a:r>
              <a:rPr lang="en-US" b="1" dirty="0"/>
              <a:t>: </a:t>
            </a:r>
            <a:r>
              <a:rPr lang="sk-SK" dirty="0"/>
              <a:t>otázky č.</a:t>
            </a:r>
            <a:r>
              <a:rPr lang="en-US" b="1" dirty="0"/>
              <a:t> </a:t>
            </a:r>
            <a:r>
              <a:rPr lang="sk-SK" dirty="0"/>
              <a:t>3,</a:t>
            </a:r>
            <a:r>
              <a:rPr lang="en-US" dirty="0"/>
              <a:t> </a:t>
            </a:r>
            <a:r>
              <a:rPr lang="sk-SK" dirty="0"/>
              <a:t>11,</a:t>
            </a:r>
            <a:r>
              <a:rPr lang="en-US" dirty="0"/>
              <a:t> </a:t>
            </a:r>
            <a:r>
              <a:rPr lang="sk-SK" dirty="0"/>
              <a:t>18,</a:t>
            </a:r>
            <a:r>
              <a:rPr lang="en-US" dirty="0"/>
              <a:t> </a:t>
            </a:r>
            <a:r>
              <a:rPr lang="sk-SK" dirty="0"/>
              <a:t>31, 38</a:t>
            </a:r>
            <a:br>
              <a:rPr lang="sk-SK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SE- Stabilita, bezpečnosť</a:t>
            </a:r>
            <a:r>
              <a:rPr lang="en-US" b="1" dirty="0"/>
              <a:t>: </a:t>
            </a:r>
            <a:r>
              <a:rPr lang="sk-SK" dirty="0"/>
              <a:t>otázky č.</a:t>
            </a:r>
            <a:r>
              <a:rPr lang="en-US" b="1" dirty="0"/>
              <a:t> </a:t>
            </a:r>
            <a:r>
              <a:rPr lang="sk-SK" dirty="0"/>
              <a:t>5, 12,19, 25,37</a:t>
            </a:r>
            <a:br>
              <a:rPr lang="sk-SK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EC- Tvorivosť v podnikaní</a:t>
            </a:r>
            <a:r>
              <a:rPr lang="en-US" b="1" dirty="0"/>
              <a:t>: </a:t>
            </a:r>
            <a:r>
              <a:rPr lang="sk-SK" dirty="0"/>
              <a:t>otázky č.</a:t>
            </a:r>
            <a:r>
              <a:rPr lang="en-US" b="1" dirty="0"/>
              <a:t> </a:t>
            </a:r>
            <a:r>
              <a:rPr lang="sk-SK" dirty="0"/>
              <a:t>4, 13,</a:t>
            </a:r>
            <a:r>
              <a:rPr lang="en-US" dirty="0"/>
              <a:t> </a:t>
            </a:r>
            <a:r>
              <a:rPr lang="sk-SK" dirty="0"/>
              <a:t>20,</a:t>
            </a:r>
            <a:r>
              <a:rPr lang="en-US" dirty="0"/>
              <a:t> </a:t>
            </a:r>
            <a:r>
              <a:rPr lang="sk-SK" dirty="0"/>
              <a:t>29,</a:t>
            </a:r>
            <a:r>
              <a:rPr lang="en-US" dirty="0"/>
              <a:t> </a:t>
            </a:r>
            <a:r>
              <a:rPr lang="sk-SK" dirty="0"/>
              <a:t>33</a:t>
            </a:r>
            <a:br>
              <a:rPr lang="sk-SK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SV-  Služba / odhodlanie</a:t>
            </a:r>
            <a:r>
              <a:rPr lang="en-US" b="1" dirty="0"/>
              <a:t>: </a:t>
            </a:r>
            <a:r>
              <a:rPr lang="sk-SK" dirty="0"/>
              <a:t>otázky č.</a:t>
            </a:r>
            <a:r>
              <a:rPr lang="en-US" b="1" dirty="0"/>
              <a:t> </a:t>
            </a:r>
            <a:r>
              <a:rPr lang="sk-SK" dirty="0"/>
              <a:t>7, 14,</a:t>
            </a:r>
            <a:r>
              <a:rPr lang="en-US" dirty="0"/>
              <a:t> </a:t>
            </a:r>
            <a:r>
              <a:rPr lang="sk-SK" dirty="0"/>
              <a:t>22,</a:t>
            </a:r>
            <a:r>
              <a:rPr lang="en-US" dirty="0"/>
              <a:t> </a:t>
            </a:r>
            <a:r>
              <a:rPr lang="sk-SK" dirty="0"/>
              <a:t>28,</a:t>
            </a:r>
            <a:r>
              <a:rPr lang="en-US" dirty="0"/>
              <a:t> </a:t>
            </a:r>
            <a:r>
              <a:rPr lang="sk-SK" dirty="0"/>
              <a:t>34</a:t>
            </a:r>
            <a:br>
              <a:rPr lang="sk-SK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CH- Čistá výzva</a:t>
            </a:r>
            <a:r>
              <a:rPr lang="en-US" b="1" dirty="0"/>
              <a:t>: </a:t>
            </a:r>
            <a:r>
              <a:rPr lang="sk-SK" dirty="0"/>
              <a:t>otázky č.</a:t>
            </a:r>
            <a:r>
              <a:rPr lang="en-US" b="1" dirty="0"/>
              <a:t> </a:t>
            </a:r>
            <a:r>
              <a:rPr lang="sk-SK" dirty="0"/>
              <a:t>8, 15,</a:t>
            </a:r>
            <a:r>
              <a:rPr lang="en-US" dirty="0"/>
              <a:t> </a:t>
            </a:r>
            <a:r>
              <a:rPr lang="sk-SK" dirty="0"/>
              <a:t>23,</a:t>
            </a:r>
            <a:r>
              <a:rPr lang="en-US" dirty="0"/>
              <a:t> </a:t>
            </a:r>
            <a:r>
              <a:rPr lang="sk-SK" dirty="0"/>
              <a:t>32, 40</a:t>
            </a:r>
            <a:br>
              <a:rPr lang="sk-SK" dirty="0"/>
            </a:b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sk-SK" b="1" dirty="0"/>
              <a:t>LS-  Životný štýl</a:t>
            </a:r>
            <a:r>
              <a:rPr lang="en-US" b="1" dirty="0"/>
              <a:t> : </a:t>
            </a:r>
            <a:r>
              <a:rPr lang="sk-SK" dirty="0"/>
              <a:t>otázky č. 6, 16, 24, 27, 39</a:t>
            </a:r>
            <a:endParaRPr lang="en-US" dirty="0"/>
          </a:p>
          <a:p>
            <a:endParaRPr lang="sk-SK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09C9E1-9B02-4EA7-AD14-F619F6F82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11/10/2017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CCACA9-BC66-4A66-BFC6-0EBAB868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SMBA ACADEMY - MBA Manažerská produktivita a osobní rozvoj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C1AD03-13ED-4EBF-ACF7-C062C2B2C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275D2D-F873-5C45-85C4-A808458CE90F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5B75D3C-2EF6-40B3-92DD-E172E8E6368D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775855" y="55136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Document" showAsIcon="1" r:id="rId3" imgW="914400" imgH="771480" progId="Word.Document.8">
                  <p:embed/>
                </p:oleObj>
              </mc:Choice>
              <mc:Fallback>
                <p:oleObj name="Document" showAsIcon="1" r:id="rId3" imgW="914400" imgH="771480" progId="Word.Document.8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5B75D3C-2EF6-40B3-92DD-E172E8E636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5855" y="55136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9843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840</TotalTime>
  <Words>899</Words>
  <Application>Microsoft Office PowerPoint</Application>
  <PresentationFormat>On-screen Show (4:3)</PresentationFormat>
  <Paragraphs>193</Paragraphs>
  <Slides>20</Slides>
  <Notes>3</Notes>
  <HiddenSlides>1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Baskerville Old Face</vt:lpstr>
      <vt:lpstr>Calibri</vt:lpstr>
      <vt:lpstr>Courier New</vt:lpstr>
      <vt:lpstr>Times New Roman</vt:lpstr>
      <vt:lpstr>Wingdings</vt:lpstr>
      <vt:lpstr>Office Theme</vt:lpstr>
      <vt:lpstr>Document</vt:lpstr>
      <vt:lpstr>POZNANIE SEBA – URČENIE SMERU A RÝCHLOSTI ROZVOJA</vt:lpstr>
      <vt:lpstr>OBSAH</vt:lpstr>
      <vt:lpstr>PowerPoint Presentation</vt:lpstr>
      <vt:lpstr>SVET PRÁCE</vt:lpstr>
      <vt:lpstr>SVET PRÁCE</vt:lpstr>
      <vt:lpstr>TEORETICKÉ PODKLADY   VÝBER POVOLANIA</vt:lpstr>
      <vt:lpstr>PowerPoint Presentation</vt:lpstr>
      <vt:lpstr>KARIÉRNE KOTVY - Q</vt:lpstr>
      <vt:lpstr>KARIÉRNE KOTVY - A</vt:lpstr>
      <vt:lpstr>KARIÉRNE KOTVY – A exc</vt:lpstr>
      <vt:lpstr>KARIÉRNE KOTVY</vt:lpstr>
      <vt:lpstr>PowerPoint Presentation</vt:lpstr>
      <vt:lpstr>Koučing</vt:lpstr>
      <vt:lpstr>Základné princípy fungovania organizácie</vt:lpstr>
      <vt:lpstr>Postupnosť koučingu</vt:lpstr>
      <vt:lpstr>Cvičenie</vt:lpstr>
      <vt:lpstr>Plánovač</vt:lpstr>
      <vt:lpstr>Plánovanie inak </vt:lpstr>
      <vt:lpstr>A pre úplnosť aj TESTY  POMÔCKA NA ORIENTÁCIU AJ NA SLEDOVANIE POSUNU</vt:lpstr>
      <vt:lpstr>Ďakujem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POZNANIE SEBA – URČENIE SMERU A RÝCHLOSTI ROZVOJA</dc:title>
  <dc:creator>Elena Marusak</dc:creator>
  <cp:keywords>Navigation</cp:keywords>
  <cp:lastModifiedBy>Elena Marusakova</cp:lastModifiedBy>
  <cp:revision>23</cp:revision>
  <dcterms:created xsi:type="dcterms:W3CDTF">2017-09-28T06:57:58Z</dcterms:created>
  <dcterms:modified xsi:type="dcterms:W3CDTF">2017-11-10T06:28:13Z</dcterms:modified>
</cp:coreProperties>
</file>